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570" r:id="rId2"/>
    <p:sldId id="571" r:id="rId3"/>
    <p:sldId id="573" r:id="rId4"/>
    <p:sldId id="576" r:id="rId5"/>
    <p:sldId id="577" r:id="rId6"/>
    <p:sldId id="578" r:id="rId7"/>
    <p:sldId id="580" r:id="rId8"/>
    <p:sldId id="581" r:id="rId9"/>
    <p:sldId id="582" r:id="rId10"/>
    <p:sldId id="587" r:id="rId11"/>
    <p:sldId id="586" r:id="rId12"/>
    <p:sldId id="283" r:id="rId13"/>
    <p:sldId id="588" r:id="rId14"/>
    <p:sldId id="585" r:id="rId15"/>
    <p:sldId id="258" r:id="rId16"/>
    <p:sldId id="563" r:id="rId17"/>
    <p:sldId id="583" r:id="rId18"/>
    <p:sldId id="262" r:id="rId19"/>
    <p:sldId id="263" r:id="rId20"/>
    <p:sldId id="584" r:id="rId21"/>
    <p:sldId id="296" r:id="rId22"/>
    <p:sldId id="5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7"/>
  </p:normalViewPr>
  <p:slideViewPr>
    <p:cSldViewPr snapToGrid="0">
      <p:cViewPr varScale="1">
        <p:scale>
          <a:sx n="101" d="100"/>
          <a:sy n="101" d="100"/>
        </p:scale>
        <p:origin x="10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32398950007436372"/>
          <c:y val="0.22498840801210815"/>
          <c:w val="0.46886499999999998"/>
          <c:h val="0.45636500000000002"/>
        </c:manualLayout>
      </c:layout>
      <c:pieChart>
        <c:varyColors val="0"/>
        <c:ser>
          <c:idx val="0"/>
          <c:order val="0"/>
          <c:tx>
            <c:strRef>
              <c:f>Sheet1!$A$2</c:f>
              <c:strCache>
                <c:ptCount val="1"/>
                <c:pt idx="0">
                  <c:v>Tests</c:v>
                </c:pt>
              </c:strCache>
            </c:strRef>
          </c:tx>
          <c:spPr>
            <a:solidFill>
              <a:srgbClr val="4472C4"/>
            </a:solidFill>
            <a:ln w="6350" cap="flat">
              <a:solidFill>
                <a:srgbClr val="FFFFFF"/>
              </a:solidFill>
              <a:prstDash val="solid"/>
              <a:miter lim="800000"/>
            </a:ln>
            <a:effectLst/>
          </c:spPr>
          <c:dPt>
            <c:idx val="0"/>
            <c:bubble3D val="0"/>
            <c:extLst>
              <c:ext xmlns:c16="http://schemas.microsoft.com/office/drawing/2014/chart" uri="{C3380CC4-5D6E-409C-BE32-E72D297353CC}">
                <c16:uniqueId val="{00000001-6B14-0B42-9B7D-A2D49CBD385A}"/>
              </c:ext>
            </c:extLst>
          </c:dPt>
          <c:dPt>
            <c:idx val="1"/>
            <c:bubble3D val="0"/>
            <c:spPr>
              <a:solidFill>
                <a:srgbClr val="ED7D31"/>
              </a:solidFill>
              <a:ln w="6350" cap="flat">
                <a:solidFill>
                  <a:srgbClr val="FFFFFF"/>
                </a:solidFill>
                <a:prstDash val="solid"/>
                <a:miter lim="800000"/>
              </a:ln>
              <a:effectLst/>
            </c:spPr>
            <c:extLst>
              <c:ext xmlns:c16="http://schemas.microsoft.com/office/drawing/2014/chart" uri="{C3380CC4-5D6E-409C-BE32-E72D297353CC}">
                <c16:uniqueId val="{00000003-6B14-0B42-9B7D-A2D49CBD385A}"/>
              </c:ext>
            </c:extLst>
          </c:dPt>
          <c:dPt>
            <c:idx val="2"/>
            <c:bubble3D val="0"/>
            <c:spPr>
              <a:solidFill>
                <a:srgbClr val="A5A5A5"/>
              </a:solidFill>
              <a:ln w="6350" cap="flat">
                <a:solidFill>
                  <a:srgbClr val="FFFFFF"/>
                </a:solidFill>
                <a:prstDash val="solid"/>
                <a:miter lim="800000"/>
              </a:ln>
              <a:effectLst/>
            </c:spPr>
            <c:extLst>
              <c:ext xmlns:c16="http://schemas.microsoft.com/office/drawing/2014/chart" uri="{C3380CC4-5D6E-409C-BE32-E72D297353CC}">
                <c16:uniqueId val="{00000005-6B14-0B42-9B7D-A2D49CBD385A}"/>
              </c:ext>
            </c:extLst>
          </c:dPt>
          <c:dPt>
            <c:idx val="3"/>
            <c:bubble3D val="0"/>
            <c:spPr>
              <a:solidFill>
                <a:srgbClr val="FFC000"/>
              </a:solidFill>
              <a:ln w="6350" cap="flat">
                <a:solidFill>
                  <a:srgbClr val="FFFFFF"/>
                </a:solidFill>
                <a:prstDash val="solid"/>
                <a:miter lim="800000"/>
              </a:ln>
              <a:effectLst/>
            </c:spPr>
            <c:extLst>
              <c:ext xmlns:c16="http://schemas.microsoft.com/office/drawing/2014/chart" uri="{C3380CC4-5D6E-409C-BE32-E72D297353CC}">
                <c16:uniqueId val="{00000007-6B14-0B42-9B7D-A2D49CBD385A}"/>
              </c:ext>
            </c:extLst>
          </c:dPt>
          <c:dPt>
            <c:idx val="4"/>
            <c:bubble3D val="0"/>
            <c:spPr>
              <a:solidFill>
                <a:srgbClr val="5B9BD5"/>
              </a:solidFill>
              <a:ln w="6350" cap="flat">
                <a:solidFill>
                  <a:srgbClr val="FFFFFF"/>
                </a:solidFill>
                <a:prstDash val="solid"/>
                <a:miter lim="800000"/>
              </a:ln>
              <a:effectLst/>
            </c:spPr>
            <c:extLst>
              <c:ext xmlns:c16="http://schemas.microsoft.com/office/drawing/2014/chart" uri="{C3380CC4-5D6E-409C-BE32-E72D297353CC}">
                <c16:uniqueId val="{00000009-6B14-0B42-9B7D-A2D49CBD385A}"/>
              </c:ext>
            </c:extLst>
          </c:dPt>
          <c:dPt>
            <c:idx val="5"/>
            <c:bubble3D val="0"/>
            <c:spPr>
              <a:solidFill>
                <a:srgbClr val="70AD47"/>
              </a:solidFill>
              <a:ln w="6350" cap="flat">
                <a:solidFill>
                  <a:srgbClr val="FFFFFF"/>
                </a:solidFill>
                <a:prstDash val="solid"/>
                <a:miter lim="800000"/>
              </a:ln>
              <a:effectLst/>
            </c:spPr>
            <c:extLst>
              <c:ext xmlns:c16="http://schemas.microsoft.com/office/drawing/2014/chart" uri="{C3380CC4-5D6E-409C-BE32-E72D297353CC}">
                <c16:uniqueId val="{0000000B-6B14-0B42-9B7D-A2D49CBD385A}"/>
              </c:ext>
            </c:extLst>
          </c:dPt>
          <c:dPt>
            <c:idx val="6"/>
            <c:bubble3D val="0"/>
            <c:extLst>
              <c:ext xmlns:c16="http://schemas.microsoft.com/office/drawing/2014/chart" uri="{C3380CC4-5D6E-409C-BE32-E72D297353CC}">
                <c16:uniqueId val="{0000000D-6B14-0B42-9B7D-A2D49CBD385A}"/>
              </c:ext>
            </c:extLst>
          </c:dPt>
          <c:dPt>
            <c:idx val="7"/>
            <c:bubble3D val="0"/>
            <c:spPr>
              <a:solidFill>
                <a:srgbClr val="ED7D31"/>
              </a:solidFill>
              <a:ln w="6350" cap="flat">
                <a:solidFill>
                  <a:srgbClr val="FFFFFF"/>
                </a:solidFill>
                <a:prstDash val="solid"/>
                <a:miter lim="800000"/>
              </a:ln>
              <a:effectLst/>
            </c:spPr>
            <c:extLst>
              <c:ext xmlns:c16="http://schemas.microsoft.com/office/drawing/2014/chart" uri="{C3380CC4-5D6E-409C-BE32-E72D297353CC}">
                <c16:uniqueId val="{0000000F-6B14-0B42-9B7D-A2D49CBD385A}"/>
              </c:ext>
            </c:extLst>
          </c:dPt>
          <c:dPt>
            <c:idx val="8"/>
            <c:bubble3D val="0"/>
            <c:spPr>
              <a:solidFill>
                <a:srgbClr val="A5A5A5"/>
              </a:solidFill>
              <a:ln w="6350" cap="flat">
                <a:solidFill>
                  <a:srgbClr val="FFFFFF"/>
                </a:solidFill>
                <a:prstDash val="solid"/>
                <a:miter lim="800000"/>
              </a:ln>
              <a:effectLst/>
            </c:spPr>
            <c:extLst>
              <c:ext xmlns:c16="http://schemas.microsoft.com/office/drawing/2014/chart" uri="{C3380CC4-5D6E-409C-BE32-E72D297353CC}">
                <c16:uniqueId val="{00000011-6B14-0B42-9B7D-A2D49CBD385A}"/>
              </c:ext>
            </c:extLst>
          </c:dPt>
          <c:dLbls>
            <c:dLbl>
              <c:idx val="0"/>
              <c:numFmt formatCode="#,##0%" sourceLinked="0"/>
              <c:spPr/>
              <c:txPr>
                <a:bodyPr/>
                <a:lstStyle/>
                <a:p>
                  <a:pPr>
                    <a:defRPr sz="1600" b="0" i="0" u="none" strike="noStrike">
                      <a:solidFill>
                        <a:srgbClr val="000000"/>
                      </a:solidFill>
                      <a:latin typeface="Calibri"/>
                    </a:defRPr>
                  </a:pPr>
                  <a:endParaRPr lang="en-US"/>
                </a:p>
              </c:txPr>
              <c:dLblPos val="ctr"/>
              <c:showLegendKey val="0"/>
              <c:showVal val="0"/>
              <c:showCatName val="1"/>
              <c:showSerName val="0"/>
              <c:showPercent val="1"/>
              <c:showBubbleSize val="0"/>
              <c:extLst>
                <c:ext xmlns:c16="http://schemas.microsoft.com/office/drawing/2014/chart" uri="{C3380CC4-5D6E-409C-BE32-E72D297353CC}">
                  <c16:uniqueId val="{00000001-6B14-0B42-9B7D-A2D49CBD385A}"/>
                </c:ext>
              </c:extLst>
            </c:dLbl>
            <c:dLbl>
              <c:idx val="1"/>
              <c:numFmt formatCode="#,##0%" sourceLinked="0"/>
              <c:spPr/>
              <c:txPr>
                <a:bodyPr/>
                <a:lstStyle/>
                <a:p>
                  <a:pPr>
                    <a:defRPr sz="1600" b="0" i="0" u="none" strike="noStrike">
                      <a:solidFill>
                        <a:srgbClr val="000000"/>
                      </a:solidFill>
                      <a:latin typeface="Calibri"/>
                    </a:defRPr>
                  </a:pPr>
                  <a:endParaRPr lang="en-US"/>
                </a:p>
              </c:txPr>
              <c:dLblPos val="in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B14-0B42-9B7D-A2D49CBD385A}"/>
                </c:ext>
              </c:extLst>
            </c:dLbl>
            <c:dLbl>
              <c:idx val="2"/>
              <c:numFmt formatCode="#,##0%" sourceLinked="0"/>
              <c:spPr/>
              <c:txPr>
                <a:bodyPr/>
                <a:lstStyle/>
                <a:p>
                  <a:pPr>
                    <a:defRPr sz="1600" b="0" i="0" u="none" strike="noStrike">
                      <a:solidFill>
                        <a:srgbClr val="000000"/>
                      </a:solidFill>
                      <a:latin typeface="Calibri"/>
                    </a:defRPr>
                  </a:pPr>
                  <a:endParaRPr lang="en-US"/>
                </a:p>
              </c:txPr>
              <c:dLblPos val="in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B14-0B42-9B7D-A2D49CBD385A}"/>
                </c:ext>
              </c:extLst>
            </c:dLbl>
            <c:dLbl>
              <c:idx val="3"/>
              <c:numFmt formatCode="#,##0%" sourceLinked="0"/>
              <c:spPr/>
              <c:txPr>
                <a:bodyPr/>
                <a:lstStyle/>
                <a:p>
                  <a:pPr>
                    <a:defRPr sz="1600" b="0" i="0" u="none" strike="noStrike">
                      <a:solidFill>
                        <a:srgbClr val="000000"/>
                      </a:solidFill>
                      <a:latin typeface="Calibri"/>
                    </a:defRPr>
                  </a:pPr>
                  <a:endParaRPr lang="en-US"/>
                </a:p>
              </c:txPr>
              <c:dLblPos val="out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B14-0B42-9B7D-A2D49CBD385A}"/>
                </c:ext>
              </c:extLst>
            </c:dLbl>
            <c:dLbl>
              <c:idx val="4"/>
              <c:numFmt formatCode="#,##0%" sourceLinked="0"/>
              <c:spPr/>
              <c:txPr>
                <a:bodyPr/>
                <a:lstStyle/>
                <a:p>
                  <a:pPr>
                    <a:defRPr sz="1600" b="0" i="0" u="none" strike="noStrike">
                      <a:solidFill>
                        <a:srgbClr val="000000"/>
                      </a:solidFill>
                      <a:latin typeface="Calibri"/>
                    </a:defRPr>
                  </a:pPr>
                  <a:endParaRPr lang="en-US"/>
                </a:p>
              </c:txPr>
              <c:dLblPos val="out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B14-0B42-9B7D-A2D49CBD385A}"/>
                </c:ext>
              </c:extLst>
            </c:dLbl>
            <c:dLbl>
              <c:idx val="5"/>
              <c:numFmt formatCode="#,##0%" sourceLinked="0"/>
              <c:spPr/>
              <c:txPr>
                <a:bodyPr/>
                <a:lstStyle/>
                <a:p>
                  <a:pPr>
                    <a:defRPr sz="1600" b="0" i="0" u="none" strike="noStrike">
                      <a:solidFill>
                        <a:srgbClr val="000000"/>
                      </a:solidFill>
                      <a:latin typeface="Calibri"/>
                    </a:defRPr>
                  </a:pPr>
                  <a:endParaRPr lang="en-US"/>
                </a:p>
              </c:txPr>
              <c:dLblPos val="out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6B14-0B42-9B7D-A2D49CBD385A}"/>
                </c:ext>
              </c:extLst>
            </c:dLbl>
            <c:dLbl>
              <c:idx val="6"/>
              <c:layout>
                <c:manualLayout>
                  <c:x val="-2.8232795264763286E-2"/>
                  <c:y val="1.8379510462458507E-2"/>
                </c:manualLayout>
              </c:layout>
              <c:numFmt formatCode="#,##0%" sourceLinked="0"/>
              <c:spPr/>
              <c:txPr>
                <a:bodyPr/>
                <a:lstStyle/>
                <a:p>
                  <a:pPr>
                    <a:defRPr sz="1600" b="0" i="0" u="none" strike="noStrike">
                      <a:solidFill>
                        <a:srgbClr val="000000"/>
                      </a:solidFill>
                      <a:latin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6B14-0B42-9B7D-A2D49CBD385A}"/>
                </c:ext>
              </c:extLst>
            </c:dLbl>
            <c:dLbl>
              <c:idx val="7"/>
              <c:numFmt formatCode="#,##0%" sourceLinked="0"/>
              <c:spPr/>
              <c:txPr>
                <a:bodyPr/>
                <a:lstStyle/>
                <a:p>
                  <a:pPr>
                    <a:defRPr sz="1600" b="0" i="0" u="none" strike="noStrike">
                      <a:solidFill>
                        <a:srgbClr val="000000"/>
                      </a:solidFill>
                      <a:latin typeface="Calibri"/>
                    </a:defRPr>
                  </a:pPr>
                  <a:endParaRPr lang="en-US"/>
                </a:p>
              </c:txPr>
              <c:dLblPos val="out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6B14-0B42-9B7D-A2D49CBD385A}"/>
                </c:ext>
              </c:extLst>
            </c:dLbl>
            <c:dLbl>
              <c:idx val="8"/>
              <c:layout>
                <c:manualLayout>
                  <c:x val="8.6105628399856832E-2"/>
                  <c:y val="-2.3166326292682574E-2"/>
                </c:manualLayout>
              </c:layout>
              <c:numFmt formatCode="#,##0%" sourceLinked="0"/>
              <c:spPr/>
              <c:txPr>
                <a:bodyPr/>
                <a:lstStyle/>
                <a:p>
                  <a:pPr>
                    <a:defRPr sz="1600" b="0" i="0" u="none" strike="noStrike">
                      <a:solidFill>
                        <a:srgbClr val="000000"/>
                      </a:solidFill>
                      <a:latin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6B14-0B42-9B7D-A2D49CBD385A}"/>
                </c:ext>
              </c:extLst>
            </c:dLbl>
            <c:numFmt formatCode="#,##0%" sourceLinked="0"/>
            <c:spPr>
              <a:noFill/>
              <a:ln>
                <a:noFill/>
              </a:ln>
              <a:effectLst/>
            </c:spPr>
            <c:txPr>
              <a:bodyPr/>
              <a:lstStyle/>
              <a:p>
                <a:pPr>
                  <a:defRPr sz="1600" b="0" i="0" u="none" strike="noStrike">
                    <a:solidFill>
                      <a:srgbClr val="000000"/>
                    </a:solidFill>
                    <a:latin typeface="Calibri"/>
                  </a:defRPr>
                </a:pPr>
                <a:endParaRPr lang="en-US"/>
              </a:p>
            </c:txPr>
            <c:dLblPos val="ctr"/>
            <c:showLegendKey val="0"/>
            <c:showVal val="0"/>
            <c:showCatName val="1"/>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Sheet1!$B$1:$J$1</c:f>
              <c:strCache>
                <c:ptCount val="9"/>
                <c:pt idx="0">
                  <c:v>Async Wait</c:v>
                </c:pt>
                <c:pt idx="1">
                  <c:v>Test Order Dependency</c:v>
                </c:pt>
                <c:pt idx="2">
                  <c:v>Concurrency</c:v>
                </c:pt>
                <c:pt idx="3">
                  <c:v>Resource Leak</c:v>
                </c:pt>
                <c:pt idx="4">
                  <c:v>Network</c:v>
                </c:pt>
                <c:pt idx="5">
                  <c:v>Time</c:v>
                </c:pt>
                <c:pt idx="6">
                  <c:v>Random</c:v>
                </c:pt>
                <c:pt idx="7">
                  <c:v>Floating Point</c:v>
                </c:pt>
                <c:pt idx="8">
                  <c:v>Unordered Collections</c:v>
                </c:pt>
              </c:strCache>
            </c:strRef>
          </c:cat>
          <c:val>
            <c:numRef>
              <c:f>Sheet1!$B$2:$J$2</c:f>
              <c:numCache>
                <c:formatCode>General</c:formatCode>
                <c:ptCount val="9"/>
                <c:pt idx="0">
                  <c:v>43</c:v>
                </c:pt>
                <c:pt idx="1">
                  <c:v>19</c:v>
                </c:pt>
                <c:pt idx="2">
                  <c:v>19</c:v>
                </c:pt>
                <c:pt idx="3">
                  <c:v>11</c:v>
                </c:pt>
                <c:pt idx="4">
                  <c:v>10</c:v>
                </c:pt>
                <c:pt idx="5">
                  <c:v>5</c:v>
                </c:pt>
                <c:pt idx="6">
                  <c:v>4</c:v>
                </c:pt>
                <c:pt idx="7">
                  <c:v>3</c:v>
                </c:pt>
                <c:pt idx="8">
                  <c:v>1</c:v>
                </c:pt>
              </c:numCache>
            </c:numRef>
          </c:val>
          <c:extLst>
            <c:ext xmlns:c16="http://schemas.microsoft.com/office/drawing/2014/chart" uri="{C3380CC4-5D6E-409C-BE32-E72D297353CC}">
              <c16:uniqueId val="{00000012-6B14-0B42-9B7D-A2D49CBD385A}"/>
            </c:ext>
          </c:extLst>
        </c:ser>
        <c:dLbls>
          <c:showLegendKey val="0"/>
          <c:showVal val="0"/>
          <c:showCatName val="0"/>
          <c:showSerName val="0"/>
          <c:showPercent val="0"/>
          <c:showBubbleSize val="0"/>
          <c:showLeaderLines val="1"/>
        </c:dLbls>
        <c:firstSliceAng val="306"/>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9D962-C34E-6E42-BFAB-934F3762EEAC}" type="datetimeFigureOut">
              <a:rPr lang="en-US" smtClean="0"/>
              <a:t>5/26/25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E9A4D-B388-F14B-9F30-3067E9020047}" type="slidenum">
              <a:rPr lang="en-US" smtClean="0"/>
              <a:t>‹#›</a:t>
            </a:fld>
            <a:endParaRPr lang="en-US"/>
          </a:p>
        </p:txBody>
      </p:sp>
    </p:spTree>
    <p:extLst>
      <p:ext uri="{BB962C8B-B14F-4D97-AF65-F5344CB8AC3E}">
        <p14:creationId xmlns:p14="http://schemas.microsoft.com/office/powerpoint/2010/main" val="87096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832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381000" y="685800"/>
            <a:ext cx="6096000" cy="3429000"/>
          </a:xfrm>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pPr marL="0" marR="0" lvl="0" indent="0" defTabSz="457200" eaLnBrk="1" fontAlgn="auto" latinLnBrk="0" hangingPunct="1">
              <a:lnSpc>
                <a:spcPct val="117999"/>
              </a:lnSpc>
              <a:spcBef>
                <a:spcPts val="0"/>
              </a:spcBef>
              <a:spcAft>
                <a:spcPts val="0"/>
              </a:spcAft>
              <a:buClrTx/>
              <a:buSzTx/>
              <a:buFontTx/>
              <a:buNone/>
              <a:tabLst/>
              <a:defRPr sz="2200">
                <a:latin typeface="Helvetica Neue"/>
                <a:ea typeface="Helvetica Neue"/>
                <a:cs typeface="Helvetica Neue"/>
                <a:sym typeface="Helvetica Neue"/>
              </a:defRPr>
            </a:pPr>
            <a:r>
              <a:rPr lang="en-US" dirty="0"/>
              <a:t>For instance, our SUT might actually consist of </a:t>
            </a:r>
            <a:r>
              <a:rPr lang="en-US" b="1" dirty="0"/>
              <a:t>multiple processes running </a:t>
            </a:r>
            <a:r>
              <a:rPr lang="en-US" dirty="0"/>
              <a:t>in coordination on a single server.</a:t>
            </a:r>
          </a:p>
          <a:p>
            <a:pPr marL="0" marR="0" lvl="0" indent="0" defTabSz="457200" eaLnBrk="1" fontAlgn="auto" latinLnBrk="0" hangingPunct="1">
              <a:lnSpc>
                <a:spcPct val="117999"/>
              </a:lnSpc>
              <a:spcBef>
                <a:spcPts val="0"/>
              </a:spcBef>
              <a:spcAft>
                <a:spcPts val="0"/>
              </a:spcAft>
              <a:buClrTx/>
              <a:buSzTx/>
              <a:buFontTx/>
              <a:buNone/>
              <a:tabLst/>
              <a:defRPr sz="2200">
                <a:latin typeface="Helvetica Neue"/>
                <a:ea typeface="Helvetica Neue"/>
                <a:cs typeface="Helvetica Neue"/>
                <a:sym typeface="Helvetica Neue"/>
              </a:defRPr>
            </a:pPr>
            <a:r>
              <a:rPr lang="en-US" dirty="0"/>
              <a:t>Or maybe we need to worry about what happens when we run it on a live server, running alongside other servers in a cluster of 100’s of thousands of servers.</a:t>
            </a:r>
          </a:p>
          <a:p>
            <a:r>
              <a:rPr lang="en-US" dirty="0"/>
              <a:t>Or, maybe our focus is on testing the </a:t>
            </a:r>
            <a:r>
              <a:rPr lang="en-US" b="1" dirty="0"/>
              <a:t>end-to-end behavior of an entire product</a:t>
            </a:r>
            <a:r>
              <a:rPr lang="en-US" dirty="0"/>
              <a:t>, which is composed of many classes running in many processes on many servers. As you can see, the scope of integration tests can grow enormously.</a:t>
            </a:r>
          </a:p>
          <a:p>
            <a:endParaRPr lang="en-US" dirty="0"/>
          </a:p>
          <a:p>
            <a:r>
              <a:rPr lang="en-US" dirty="0"/>
              <a:t>Writing good end-to-end tests can be much more complex than writing unit or integration-level tests, because they need to set up much more state and interact with more external systems than a unit or integration test.</a:t>
            </a:r>
          </a:p>
          <a:p>
            <a:pPr marL="0" marR="0" lvl="0" indent="0" defTabSz="457200" eaLnBrk="1" fontAlgn="auto" latinLnBrk="0" hangingPunct="1">
              <a:lnSpc>
                <a:spcPct val="117999"/>
              </a:lnSpc>
              <a:spcBef>
                <a:spcPts val="0"/>
              </a:spcBef>
              <a:spcAft>
                <a:spcPts val="0"/>
              </a:spcAft>
              <a:buClrTx/>
              <a:buSzTx/>
              <a:buFontTx/>
              <a:buNone/>
              <a:tabLst/>
              <a:defRPr sz="2200">
                <a:latin typeface="Helvetica Neue"/>
                <a:ea typeface="Helvetica Neue"/>
                <a:cs typeface="Helvetica Neue"/>
                <a:sym typeface="Helvetica Neue"/>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sz="2200">
                <a:latin typeface="Helvetica Neue"/>
                <a:ea typeface="Helvetica Neue"/>
                <a:cs typeface="Helvetica Neue"/>
                <a:sym typeface="Helvetica Neue"/>
              </a:defRPr>
            </a:pPr>
            <a:r>
              <a:rPr lang="en-US" dirty="0"/>
              <a:t>You can consider writing integration tests using Jest.</a:t>
            </a:r>
          </a:p>
        </p:txBody>
      </p:sp>
    </p:spTree>
    <p:extLst>
      <p:ext uri="{BB962C8B-B14F-4D97-AF65-F5344CB8AC3E}">
        <p14:creationId xmlns:p14="http://schemas.microsoft.com/office/powerpoint/2010/main" val="1381968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381000" y="685800"/>
            <a:ext cx="6096000" cy="3429000"/>
          </a:xfrm>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pPr algn="just"/>
            <a:r>
              <a:rPr lang="en-US" b="1" dirty="0">
                <a:effectLst/>
              </a:rPr>
              <a:t>Big Bang Integration Testing: </a:t>
            </a:r>
            <a:r>
              <a:rPr lang="en-US" dirty="0">
                <a:effectLst/>
              </a:rPr>
              <a:t>In this approach, almost all of the units or major units are combined together to perform integration testing in one attempt. Usually, this method is practiced when teams have entire software in their bundle.</a:t>
            </a:r>
          </a:p>
          <a:p>
            <a:pPr algn="just"/>
            <a:r>
              <a:rPr lang="en-US" b="1" dirty="0">
                <a:effectLst/>
              </a:rPr>
              <a:t>Incremental Testing: </a:t>
            </a:r>
            <a:r>
              <a:rPr lang="en-US" dirty="0">
                <a:effectLst/>
              </a:rPr>
              <a:t>In this testing approach, a minimum of two modules that are logically related is tested. Then, the related modules are summed up to perform testing and achieve proper functioning.</a:t>
            </a:r>
          </a:p>
          <a:p>
            <a:pPr algn="just"/>
            <a:r>
              <a:rPr lang="en-US" b="1" dirty="0">
                <a:effectLst/>
              </a:rPr>
              <a:t>Top-down Integration Testing: </a:t>
            </a:r>
            <a:r>
              <a:rPr lang="en-US" dirty="0">
                <a:effectLst/>
              </a:rPr>
              <a:t>In this testing approach, the teams test the top-level units first and then perform step-by-step testing of lower-level units.</a:t>
            </a:r>
          </a:p>
          <a:p>
            <a:pPr algn="just"/>
            <a:r>
              <a:rPr lang="en-US" b="1" dirty="0">
                <a:effectLst/>
              </a:rPr>
              <a:t>Bottom-up Integration Testing: </a:t>
            </a:r>
            <a:r>
              <a:rPr lang="en-US" dirty="0">
                <a:effectLst/>
              </a:rPr>
              <a:t>In this testing approach, the testing starts from the lower units of the application and then gradually moves up, i.e. the testing is practiced from the bottom of the control parts.</a:t>
            </a:r>
          </a:p>
          <a:p>
            <a:pPr algn="just"/>
            <a:r>
              <a:rPr lang="en-US" b="1" dirty="0">
                <a:effectLst/>
              </a:rPr>
              <a:t>Hybrid/Sandwich Integration Testing: </a:t>
            </a:r>
            <a:r>
              <a:rPr lang="en-US" dirty="0">
                <a:effectLst/>
              </a:rPr>
              <a:t>This approach is also known as hybrid integration as it is a combination based on bottom-up and top-down approaches. This approach overcomes many other limitations and helps to achieve the benefits of both the approaches</a:t>
            </a:r>
          </a:p>
        </p:txBody>
      </p:sp>
    </p:spTree>
    <p:extLst>
      <p:ext uri="{BB962C8B-B14F-4D97-AF65-F5344CB8AC3E}">
        <p14:creationId xmlns:p14="http://schemas.microsoft.com/office/powerpoint/2010/main" val="3990385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xfrm>
            <a:off x="381000" y="685800"/>
            <a:ext cx="6096000" cy="3429000"/>
          </a:xfrm>
          <a:prstGeom prst="rect">
            <a:avLst/>
          </a:prstGeom>
        </p:spPr>
        <p:txBody>
          <a:bodyPr/>
          <a:lstStyle/>
          <a:p>
            <a:endParaRPr/>
          </a:p>
        </p:txBody>
      </p:sp>
      <p:sp>
        <p:nvSpPr>
          <p:cNvPr id="236" name="Shape 236"/>
          <p:cNvSpPr>
            <a:spLocks noGrp="1"/>
          </p:cNvSpPr>
          <p:nvPr>
            <p:ph type="body" sz="quarter" idx="1"/>
          </p:nvPr>
        </p:nvSpPr>
        <p:spPr>
          <a:prstGeom prst="rect">
            <a:avLst/>
          </a:prstGeom>
        </p:spPr>
        <p:txBody>
          <a:bodyPr/>
          <a:lstStyle/>
          <a:p>
            <a:r>
              <a:rPr lang="en-US" dirty="0"/>
              <a:t>The lens that we will use to discuss testing strategies for large systems is "test size," a strategy used within Google: classify tests into a size and encourage engineers to always write the smallest possible test for a given piece of functionality. </a:t>
            </a:r>
            <a:br>
              <a:rPr lang="en-US" dirty="0"/>
            </a:br>
            <a:r>
              <a:rPr lang="en-US" dirty="0"/>
              <a:t>Test size is based on what it </a:t>
            </a:r>
            <a:r>
              <a:rPr lang="en-US" u="sng" dirty="0"/>
              <a:t>is allowed to do</a:t>
            </a:r>
            <a:r>
              <a:rPr lang="en-US" dirty="0"/>
              <a:t>, and how many </a:t>
            </a:r>
            <a:r>
              <a:rPr lang="en-US" u="sng" dirty="0"/>
              <a:t>resources it consumes</a:t>
            </a:r>
            <a:r>
              <a:rPr lang="en-US" dirty="0"/>
              <a:t>. </a:t>
            </a:r>
          </a:p>
          <a:p>
            <a:r>
              <a:rPr lang="en-US" b="1" dirty="0"/>
              <a:t>small </a:t>
            </a:r>
            <a:r>
              <a:rPr lang="en-US" dirty="0"/>
              <a:t>tests run in a single process, </a:t>
            </a:r>
            <a:r>
              <a:rPr lang="en-US" b="1" dirty="0"/>
              <a:t>medium </a:t>
            </a:r>
            <a:r>
              <a:rPr lang="en-US" dirty="0"/>
              <a:t>tests run on a single machine, and </a:t>
            </a:r>
            <a:r>
              <a:rPr lang="en-US" b="1" dirty="0"/>
              <a:t>large </a:t>
            </a:r>
            <a:r>
              <a:rPr lang="en-US" dirty="0"/>
              <a:t>tests run wherever they want. </a:t>
            </a:r>
          </a:p>
          <a:p>
            <a:endParaRPr lang="en-US" dirty="0"/>
          </a:p>
          <a:p>
            <a:pPr defTabSz="457200">
              <a:lnSpc>
                <a:spcPct val="117999"/>
              </a:lnSpc>
              <a:defRPr sz="2200">
                <a:latin typeface="Helvetica Neue"/>
                <a:ea typeface="Helvetica Neue"/>
                <a:cs typeface="Helvetica Neue"/>
                <a:sym typeface="Helvetica Neue"/>
              </a:defRPr>
            </a:pPr>
            <a:r>
              <a:rPr dirty="0"/>
              <a:t>Small tests are structured to be </a:t>
            </a:r>
            <a:r>
              <a:rPr b="1" dirty="0"/>
              <a:t>fastest, most reliable</a:t>
            </a:r>
            <a:r>
              <a:rPr dirty="0"/>
              <a:t>. This becomes important if you want to run your tests a lot, like if you have ten thousand developers running tests 24/7. Similar to traditional unit</a:t>
            </a:r>
            <a:r>
              <a:rPr lang="en-US" dirty="0"/>
              <a:t> testing.</a:t>
            </a:r>
            <a:endParaRPr dirty="0"/>
          </a:p>
          <a:p>
            <a:pPr defTabSz="457200">
              <a:lnSpc>
                <a:spcPct val="117999"/>
              </a:lnSpc>
              <a:defRPr sz="2200">
                <a:latin typeface="Helvetica Neue"/>
                <a:ea typeface="Helvetica Neue"/>
                <a:cs typeface="Helvetica Neue"/>
                <a:sym typeface="Helvetica Neue"/>
              </a:defRPr>
            </a:pPr>
            <a:r>
              <a:rPr dirty="0"/>
              <a:t>Medium can do lots of stuff, but note importance of </a:t>
            </a:r>
            <a:r>
              <a:rPr b="1" dirty="0"/>
              <a:t>not connecting to other servers</a:t>
            </a:r>
            <a:r>
              <a:rPr dirty="0"/>
              <a:t>. This is so your entire test is </a:t>
            </a:r>
            <a:r>
              <a:rPr b="1" dirty="0"/>
              <a:t>self contained</a:t>
            </a:r>
            <a:r>
              <a:rPr dirty="0"/>
              <a:t>.</a:t>
            </a:r>
          </a:p>
          <a:p>
            <a:pPr defTabSz="457200">
              <a:lnSpc>
                <a:spcPct val="117999"/>
              </a:lnSpc>
              <a:defRPr sz="2200">
                <a:latin typeface="Helvetica Neue"/>
                <a:ea typeface="Helvetica Neue"/>
                <a:cs typeface="Helvetica Neue"/>
                <a:sym typeface="Helvetica Neue"/>
              </a:defRPr>
            </a:pPr>
            <a:r>
              <a:rPr dirty="0"/>
              <a:t>Large is everything else. These can be </a:t>
            </a:r>
            <a:r>
              <a:rPr b="1" dirty="0"/>
              <a:t>slowest to run and most fragile</a:t>
            </a:r>
            <a:r>
              <a:rPr dirty="0"/>
              <a:t>. Imagine you are testing connecting to a remote server, and sometimes it’s slow, or the canonical distributed systems example of an intern tripping over a cable. So, speaking of fragile.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noRot="1" noChangeAspect="1"/>
          </p:cNvSpPr>
          <p:nvPr>
            <p:ph type="sldImg"/>
          </p:nvPr>
        </p:nvSpPr>
        <p:spPr>
          <a:xfrm>
            <a:off x="381000" y="685800"/>
            <a:ext cx="6096000" cy="3429000"/>
          </a:xfrm>
          <a:prstGeom prst="rect">
            <a:avLst/>
          </a:prstGeom>
        </p:spPr>
        <p:txBody>
          <a:bodyPr/>
          <a:lstStyle/>
          <a:p>
            <a:endParaRPr/>
          </a:p>
        </p:txBody>
      </p:sp>
      <p:sp>
        <p:nvSpPr>
          <p:cNvPr id="245" name="Shape 245"/>
          <p:cNvSpPr>
            <a:spLocks noGrp="1"/>
          </p:cNvSpPr>
          <p:nvPr>
            <p:ph type="body" sz="quarter" idx="1"/>
          </p:nvPr>
        </p:nvSpPr>
        <p:spPr>
          <a:prstGeom prst="rect">
            <a:avLst/>
          </a:prstGeom>
        </p:spPr>
        <p:txBody>
          <a:bodyPr/>
          <a:lstStyle>
            <a:lvl1pPr defTabSz="914400">
              <a:defRPr sz="1200"/>
            </a:lvl1pPr>
          </a:lstStyle>
          <a:p>
            <a:r>
              <a:t>Typically we talk about </a:t>
            </a:r>
            <a:r>
              <a:rPr b="1"/>
              <a:t>this ice cream cone </a:t>
            </a:r>
            <a:r>
              <a:t>where we have a lot of a lot of manual tests, and then some automatic automated tests specifically related to GUI and then some integration tests and unit tests. The book that we mentioned earlier, software engineering at Google, recommends a different paradigm. It recommends that about 80% of your testing should be focused on unit testing and then about 15% on integration testing and then about 5% on end to end testing (what is known as system level testing).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1828800" eaLnBrk="1" fontAlgn="auto" latinLnBrk="0" hangingPunct="1">
              <a:lnSpc>
                <a:spcPct val="100000"/>
              </a:lnSpc>
              <a:spcBef>
                <a:spcPts val="0"/>
              </a:spcBef>
              <a:spcAft>
                <a:spcPts val="0"/>
              </a:spcAft>
              <a:buClrTx/>
              <a:buSzTx/>
              <a:buFontTx/>
              <a:buNone/>
              <a:tabLst/>
              <a:defRPr/>
            </a:pPr>
            <a:r>
              <a:rPr lang="en-US" dirty="0"/>
              <a:t>Once tests get to be any bigger than “small”, they may become flaky. UI Testing is often flaky and slower than unit testing</a:t>
            </a:r>
          </a:p>
          <a:p>
            <a:endParaRPr lang="en-US" dirty="0"/>
          </a:p>
          <a:p>
            <a:endParaRPr lang="en-US" dirty="0"/>
          </a:p>
          <a:p>
            <a:r>
              <a:rPr lang="en-US" dirty="0"/>
              <a:t>&lt;read slide&gt;</a:t>
            </a:r>
          </a:p>
        </p:txBody>
      </p:sp>
    </p:spTree>
    <p:extLst>
      <p:ext uri="{BB962C8B-B14F-4D97-AF65-F5344CB8AC3E}">
        <p14:creationId xmlns:p14="http://schemas.microsoft.com/office/powerpoint/2010/main" val="79407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diagram on the right here shows an example of the most typical kind of flaky test, one that is flaky due to an async wait problem.</a:t>
            </a:r>
          </a:p>
          <a:p>
            <a:endParaRPr lang="en-US" dirty="0"/>
          </a:p>
          <a:p>
            <a:r>
              <a:rPr lang="en-US" dirty="0"/>
              <a:t>In this example, a test starts up a server. The server starts up asynchronously. The test waits 3 seconds, assuming that after 3 seconds, the server will have started, and it then makes requests to the server, assuming that it started. However, if the server is late to start, taking MORE than three seconds, then when the test makes its requests to the server, the test will fail – because the server hasn’t started yet.</a:t>
            </a:r>
          </a:p>
          <a:p>
            <a:endParaRPr lang="en-US" dirty="0"/>
          </a:p>
          <a:p>
            <a:r>
              <a:rPr lang="en-US" dirty="0"/>
              <a:t>This is a difficult problem to avoid in general – perhaps the best fix is to write more unit tests (“small” tests that don’t make network connections), avoiding the problem altogether.</a:t>
            </a:r>
          </a:p>
          <a:p>
            <a:endParaRPr lang="en-US" dirty="0"/>
          </a:p>
          <a:p>
            <a:r>
              <a:rPr lang="en-US" dirty="0"/>
              <a:t>Of course, it is impossible to entirely design around this kind of test, because ultimately we need to test the integration of the components. When you have tests that depend on asynchronous things happening within some time bound, it is important to ensure that there are sufficient CPU and RAM available for running the test. This is because timing-dependent tests (like this one) can be more likely to fail due to flakiness when they are starved for resources (and stuff goes slower)</a:t>
            </a:r>
          </a:p>
          <a:p>
            <a:endParaRPr lang="en-US" dirty="0"/>
          </a:p>
          <a:p>
            <a:r>
              <a:rPr lang="en-US" dirty="0"/>
              <a:t>You might also embed reasonable error detection to make it easier to diagnose failures of this test. For example, you might consider making this test check that the server has started BEFORE making any requests, and fail with a specific error if not (e.g. “Error: Server did not complete startup within 3 seconds”).</a:t>
            </a:r>
          </a:p>
          <a:p>
            <a:endParaRPr lang="en-US" dirty="0"/>
          </a:p>
          <a:p>
            <a:r>
              <a:rPr lang="en-US" dirty="0"/>
              <a:t>Increasing the timeout may reduce the occurrence of flaky failures, but it might also result in you missing performance degradations over time. This is a tricky problem to solve.</a:t>
            </a:r>
          </a:p>
        </p:txBody>
      </p:sp>
    </p:spTree>
    <p:extLst>
      <p:ext uri="{BB962C8B-B14F-4D97-AF65-F5344CB8AC3E}">
        <p14:creationId xmlns:p14="http://schemas.microsoft.com/office/powerpoint/2010/main" val="3078602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C9D64C-9313-7C3D-C763-B8682C3336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C96F23-D069-DB3E-3487-58CADDD893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522D7F-A05F-E6CB-993E-DADC60E4E2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65C5414-0AC9-FE87-73F8-652CC9B3F6F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9521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9AD0C-869F-49C2-CD18-ECD612A3F9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A890D1-BF99-0DF0-155E-6385CC76D9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B79AF3-36C4-8FC1-951A-3DEA6C0F131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A1340C-2B20-3AF7-2902-573C7EC464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2094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2FCA67-7785-4710-835D-12CB825EC5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CE6FED-3F86-62A6-9DF5-1223992DDC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5E2483-9E8B-090C-8B10-C018B681DA8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0803288-BF6B-1682-8F65-500780E32BC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2044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04D3E-90A2-5AE2-04DB-12F77EF23C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D6928C-876F-B47E-3917-EF7D559AC7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569D80-04BC-5F84-77D0-AE78C55DA3B5}"/>
              </a:ext>
            </a:extLst>
          </p:cNvPr>
          <p:cNvSpPr>
            <a:spLocks noGrp="1"/>
          </p:cNvSpPr>
          <p:nvPr>
            <p:ph type="body" idx="1"/>
          </p:nvPr>
        </p:nvSpPr>
        <p:spPr/>
        <p:txBody>
          <a:bodyPr/>
          <a:lstStyle/>
          <a:p>
            <a:r>
              <a:rPr lang="en-US" dirty="0"/>
              <a:t>The fact that the in-memory database was easy-to-control doesn’t come for free! It’s the result of good design decisions made by the creators of mongoose, and of the way the app internally chose to handle example data, abstracting it away into a single easy-to-access </a:t>
            </a:r>
            <a:r>
              <a:rPr lang="en-US" dirty="0" err="1"/>
              <a:t>populateMongo</a:t>
            </a:r>
            <a:r>
              <a:rPr lang="en-US" dirty="0"/>
              <a:t> call. But this centralization of things for the purpose of testing may have costs </a:t>
            </a:r>
            <a:r>
              <a:rPr lang="en-US" dirty="0" err="1"/>
              <a:t>w.r.t</a:t>
            </a:r>
            <a:r>
              <a:rPr lang="en-US" dirty="0"/>
              <a:t> how easy the app is to grow and extend later!</a:t>
            </a:r>
          </a:p>
        </p:txBody>
      </p:sp>
      <p:sp>
        <p:nvSpPr>
          <p:cNvPr id="4" name="Slide Number Placeholder 3">
            <a:extLst>
              <a:ext uri="{FF2B5EF4-FFF2-40B4-BE49-F238E27FC236}">
                <a16:creationId xmlns:a16="http://schemas.microsoft.com/office/drawing/2014/main" id="{9BAA31AC-61EF-77FD-8D80-B00E841098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9338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7ACD8-43BD-B7D5-C0C2-A6C4A71C23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E6F4FE-C488-51C6-C8DF-48B94C3A0D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518391-314E-4F2E-0F6B-7084C715518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33D6F94-F3C3-AA13-02F5-8FAC275FC4B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1614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5997B-94A6-0F4A-36E5-440E10A7C5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C358C6-63E1-1EF5-669B-EBAB4147E7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EEF5E0-FF79-6B6D-B12F-753BB352ED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FFBE32-B8CD-E8DE-B943-EA36F16FEDA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4156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Shape 483"/>
          <p:cNvSpPr>
            <a:spLocks noGrp="1" noRot="1" noChangeAspect="1"/>
          </p:cNvSpPr>
          <p:nvPr>
            <p:ph type="sldImg"/>
          </p:nvPr>
        </p:nvSpPr>
        <p:spPr>
          <a:xfrm>
            <a:off x="381000" y="685800"/>
            <a:ext cx="6096000" cy="3429000"/>
          </a:xfrm>
          <a:prstGeom prst="rect">
            <a:avLst/>
          </a:prstGeom>
        </p:spPr>
        <p:txBody>
          <a:bodyPr/>
          <a:lstStyle/>
          <a:p>
            <a:endParaRPr/>
          </a:p>
        </p:txBody>
      </p:sp>
      <p:sp>
        <p:nvSpPr>
          <p:cNvPr id="484" name="Shape 484"/>
          <p:cNvSpPr>
            <a:spLocks noGrp="1"/>
          </p:cNvSpPr>
          <p:nvPr>
            <p:ph type="body" sz="quarter" idx="1"/>
          </p:nvPr>
        </p:nvSpPr>
        <p:spPr>
          <a:prstGeom prst="rect">
            <a:avLst/>
          </a:prstGeom>
        </p:spPr>
        <p:txBody>
          <a:bodyPr/>
          <a:lstStyle>
            <a:lvl1pPr defTabSz="914400">
              <a:defRPr sz="1200"/>
            </a:lvl1pPr>
          </a:lstStyle>
          <a:p>
            <a:r>
              <a:rPr dirty="0"/>
              <a:t>&lt;read slide</a:t>
            </a:r>
            <a:r>
              <a:rPr lang="en-US" dirty="0"/>
              <a:t>&gt;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18208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381000" y="685800"/>
            <a:ext cx="6096000" cy="3429000"/>
          </a:xfrm>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pPr defTabSz="457200">
              <a:lnSpc>
                <a:spcPct val="117999"/>
              </a:lnSpc>
              <a:defRPr sz="2200">
                <a:latin typeface="Helvetica Neue"/>
                <a:ea typeface="Helvetica Neue"/>
                <a:cs typeface="Helvetica Neue"/>
                <a:sym typeface="Helvetica Neue"/>
              </a:defRPr>
            </a:pPr>
            <a:r>
              <a:rPr dirty="0"/>
              <a:t>So far, our focus has been on writing on unit tests, which focus on a single module or class</a:t>
            </a:r>
            <a:r>
              <a:rPr lang="en-US" dirty="0"/>
              <a:t>. </a:t>
            </a:r>
          </a:p>
          <a:p>
            <a:pPr defTabSz="457200">
              <a:lnSpc>
                <a:spcPct val="117999"/>
              </a:lnSpc>
              <a:defRPr sz="2200">
                <a:latin typeface="Helvetica Neue"/>
                <a:ea typeface="Helvetica Neue"/>
                <a:cs typeface="Helvetica Neue"/>
                <a:sym typeface="Helvetica Neue"/>
              </a:defRPr>
            </a:pPr>
            <a:r>
              <a:rPr lang="en-US" dirty="0"/>
              <a:t> </a:t>
            </a:r>
          </a:p>
          <a:p>
            <a:pPr defTabSz="457200">
              <a:lnSpc>
                <a:spcPct val="117999"/>
              </a:lnSpc>
              <a:defRPr sz="2200">
                <a:latin typeface="Helvetica Neue"/>
                <a:ea typeface="Helvetica Neue"/>
                <a:cs typeface="Helvetica Neue"/>
                <a:sym typeface="Helvetica Neue"/>
              </a:defRPr>
            </a:pPr>
            <a:r>
              <a:rPr dirty="0"/>
              <a:t>Many bugs may be observable only when </a:t>
            </a:r>
            <a:r>
              <a:rPr b="1" dirty="0"/>
              <a:t>multiple components interact </a:t>
            </a:r>
            <a:r>
              <a:rPr dirty="0"/>
              <a:t>(often as a result of one making an </a:t>
            </a:r>
            <a:r>
              <a:rPr b="1" dirty="0"/>
              <a:t>incorrect assumption </a:t>
            </a:r>
            <a:r>
              <a:rPr dirty="0"/>
              <a:t>about the others’ behavior).</a:t>
            </a:r>
            <a:endParaRPr lang="en-US" dirty="0"/>
          </a:p>
          <a:p>
            <a:pPr defTabSz="457200">
              <a:lnSpc>
                <a:spcPct val="117999"/>
              </a:lnSpc>
              <a:defRPr sz="2200">
                <a:latin typeface="Helvetica Neue"/>
                <a:ea typeface="Helvetica Neue"/>
                <a:cs typeface="Helvetica Neue"/>
                <a:sym typeface="Helvetica Neue"/>
              </a:defRPr>
            </a:pPr>
            <a:endParaRPr lang="en-US" dirty="0"/>
          </a:p>
          <a:p>
            <a:pPr defTabSz="457200">
              <a:lnSpc>
                <a:spcPct val="117999"/>
              </a:lnSpc>
              <a:defRPr sz="2200">
                <a:latin typeface="Helvetica Neue"/>
                <a:ea typeface="Helvetica Neue"/>
                <a:cs typeface="Helvetica Neue"/>
                <a:sym typeface="Helvetica Neue"/>
              </a:defRPr>
            </a:pPr>
            <a:r>
              <a:rPr lang="en-US" dirty="0"/>
              <a:t>To find these bugs, we may need to create bigger tests.  These are generally called </a:t>
            </a:r>
            <a:r>
              <a:rPr lang="en-US" b="1" dirty="0"/>
              <a:t>integration tests. </a:t>
            </a:r>
          </a:p>
          <a:p>
            <a:pPr defTabSz="457200">
              <a:lnSpc>
                <a:spcPct val="117999"/>
              </a:lnSpc>
              <a:defRPr sz="2200">
                <a:latin typeface="Helvetica Neue"/>
                <a:ea typeface="Helvetica Neue"/>
                <a:cs typeface="Helvetica Neue"/>
                <a:sym typeface="Helvetica Neue"/>
              </a:defRPr>
            </a:pPr>
            <a:endParaRPr lang="en-US" b="1"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5/21/25</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sp>
        <p:nvSpPr>
          <p:cNvPr id="7" name="Title 1">
            <a:extLst>
              <a:ext uri="{FF2B5EF4-FFF2-40B4-BE49-F238E27FC236}">
                <a16:creationId xmlns:a16="http://schemas.microsoft.com/office/drawing/2014/main" id="{AFB655C3-1523-8944-C748-712310DF647E}"/>
              </a:ext>
            </a:extLst>
          </p:cNvPr>
          <p:cNvSpPr>
            <a:spLocks noGrp="1"/>
          </p:cNvSpPr>
          <p:nvPr>
            <p:ph type="ctrTitle"/>
          </p:nvPr>
        </p:nvSpPr>
        <p:spPr>
          <a:xfrm>
            <a:off x="539260" y="665163"/>
            <a:ext cx="10814539" cy="2275997"/>
          </a:xfrm>
        </p:spPr>
        <p:txBody>
          <a:bodyPr anchor="b">
            <a:normAutofit/>
          </a:bodyPr>
          <a:lstStyle>
            <a:lvl1pPr algn="l">
              <a:defRPr sz="3200"/>
            </a:lvl1pPr>
          </a:lstStyle>
          <a:p>
            <a:r>
              <a:rPr lang="en-US" dirty="0"/>
              <a:t>Click to edit Master title style</a:t>
            </a:r>
          </a:p>
        </p:txBody>
      </p:sp>
      <p:sp>
        <p:nvSpPr>
          <p:cNvPr id="9" name="Subtitle 2">
            <a:extLst>
              <a:ext uri="{FF2B5EF4-FFF2-40B4-BE49-F238E27FC236}">
                <a16:creationId xmlns:a16="http://schemas.microsoft.com/office/drawing/2014/main" id="{8549AA31-F254-1C77-9D81-6E096BEE4E1E}"/>
              </a:ext>
            </a:extLst>
          </p:cNvPr>
          <p:cNvSpPr>
            <a:spLocks noGrp="1"/>
          </p:cNvSpPr>
          <p:nvPr>
            <p:ph type="subTitle" idx="1"/>
          </p:nvPr>
        </p:nvSpPr>
        <p:spPr>
          <a:xfrm>
            <a:off x="539260" y="3237827"/>
            <a:ext cx="10128740" cy="2210859"/>
          </a:xfrm>
        </p:spPr>
        <p:txBody>
          <a:bodyPr>
            <a:normAutofit/>
          </a:bodyPr>
          <a:lstStyle>
            <a:lvl1pPr marL="0" indent="0" algn="l">
              <a:buNone/>
              <a:defRPr sz="20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a:extLst>
              <a:ext uri="{FF2B5EF4-FFF2-40B4-BE49-F238E27FC236}">
                <a16:creationId xmlns:a16="http://schemas.microsoft.com/office/drawing/2014/main" id="{F2349770-58C0-0659-C24A-7B0426FAF748}"/>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A81EC16-F2D4-3F9B-C86D-3BCAB0633A6F}"/>
              </a:ext>
            </a:extLst>
          </p:cNvPr>
          <p:cNvSpPr/>
          <p:nvPr userDrawn="1"/>
        </p:nvSpPr>
        <p:spPr>
          <a:xfrm>
            <a:off x="539260" y="5630735"/>
            <a:ext cx="6096000" cy="369332"/>
          </a:xfrm>
          <a:prstGeom prst="rect">
            <a:avLst/>
          </a:prstGeom>
        </p:spPr>
        <p:txBody>
          <a:bodyPr>
            <a:spAutoFit/>
          </a:bodyPr>
          <a:lstStyle/>
          <a:p>
            <a:r>
              <a:rPr lang="en-US" dirty="0">
                <a:solidFill>
                  <a:srgbClr val="5C5962"/>
                </a:solidFill>
              </a:rPr>
              <a:t>© 2025 Released under the </a:t>
            </a:r>
            <a:r>
              <a:rPr lang="en-US" dirty="0">
                <a:solidFill>
                  <a:srgbClr val="D41B2C"/>
                </a:solidFill>
                <a:hlinkClick r:id="rId2"/>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47553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5/21/25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34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5/21/25</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sp>
        <p:nvSpPr>
          <p:cNvPr id="6" name="Title 1">
            <a:extLst>
              <a:ext uri="{FF2B5EF4-FFF2-40B4-BE49-F238E27FC236}">
                <a16:creationId xmlns:a16="http://schemas.microsoft.com/office/drawing/2014/main" id="{75A25075-8F0E-5D99-3424-EC26D4DBC802}"/>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cxnSp>
        <p:nvCxnSpPr>
          <p:cNvPr id="8" name="Straight Connector 7">
            <a:extLst>
              <a:ext uri="{FF2B5EF4-FFF2-40B4-BE49-F238E27FC236}">
                <a16:creationId xmlns:a16="http://schemas.microsoft.com/office/drawing/2014/main" id="{59CFFB23-4154-80C1-A1BD-D541121A9A79}"/>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38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5/21/25</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24603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Title &amp; Bullets">
    <p:spTree>
      <p:nvGrpSpPr>
        <p:cNvPr id="1" name=""/>
        <p:cNvGrpSpPr/>
        <p:nvPr/>
      </p:nvGrpSpPr>
      <p:grpSpPr>
        <a:xfrm>
          <a:off x="0" y="0"/>
          <a:ext cx="0" cy="0"/>
          <a:chOff x="0" y="0"/>
          <a:chExt cx="0" cy="0"/>
        </a:xfrm>
      </p:grpSpPr>
      <p:sp>
        <p:nvSpPr>
          <p:cNvPr id="21" name="Slide Title"/>
          <p:cNvSpPr txBox="1">
            <a:spLocks noGrp="1"/>
          </p:cNvSpPr>
          <p:nvPr>
            <p:ph type="title" hasCustomPrompt="1"/>
          </p:nvPr>
        </p:nvSpPr>
        <p:spPr>
          <a:prstGeom prst="rect">
            <a:avLst/>
          </a:prstGeom>
        </p:spPr>
        <p:txBody>
          <a:bodyPr/>
          <a:lstStyle/>
          <a:p>
            <a:r>
              <a:t>Slide Title</a:t>
            </a:r>
          </a:p>
        </p:txBody>
      </p:sp>
      <p:sp>
        <p:nvSpPr>
          <p:cNvPr id="22"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2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7819964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5/21/25</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442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5/21/25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3091886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0FF9F1-C3EF-FCB6-6A21-E56604181D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2254C377-1B0F-1384-BF89-A0A11922F102}"/>
              </a:ext>
            </a:extLst>
          </p:cNvPr>
          <p:cNvSpPr>
            <a:spLocks noGrp="1"/>
          </p:cNvSpPr>
          <p:nvPr>
            <p:ph type="ctrTitle"/>
          </p:nvPr>
        </p:nvSpPr>
        <p:spPr/>
        <p:txBody>
          <a:bodyPr/>
          <a:lstStyle/>
          <a:p>
            <a:r>
              <a:rPr lang="en-US" altLang="en-US" dirty="0">
                <a:sym typeface="Helvetica Neue" charset="0"/>
              </a:rPr>
              <a:t>CS 4530: Fundamentals of Software Engineering</a:t>
            </a:r>
            <a:br>
              <a:rPr lang="en-US" altLang="en-US" dirty="0">
                <a:sym typeface="Helvetica Neue" charset="0"/>
              </a:rPr>
            </a:br>
            <a:r>
              <a:rPr lang="en-US" altLang="en-US" dirty="0">
                <a:sym typeface="Helvetica Neue" charset="0"/>
              </a:rPr>
              <a:t>Lesson 2.5</a:t>
            </a:r>
            <a:br>
              <a:rPr lang="en-US" altLang="en-US" dirty="0">
                <a:sym typeface="Helvetica Neue" charset="0"/>
              </a:rPr>
            </a:br>
            <a:r>
              <a:rPr lang="en-US" altLang="en-US" dirty="0">
                <a:sym typeface="Helvetica Neue" charset="0"/>
              </a:rPr>
              <a:t>Testing Integrated Software Systems</a:t>
            </a:r>
            <a:endParaRPr lang="en-US" dirty="0"/>
          </a:p>
        </p:txBody>
      </p:sp>
      <p:sp>
        <p:nvSpPr>
          <p:cNvPr id="6" name="Subtitle 5">
            <a:extLst>
              <a:ext uri="{FF2B5EF4-FFF2-40B4-BE49-F238E27FC236}">
                <a16:creationId xmlns:a16="http://schemas.microsoft.com/office/drawing/2014/main" id="{AD9E3042-0B03-B094-AFA9-0EF3699CF37D}"/>
              </a:ext>
            </a:extLst>
          </p:cNvPr>
          <p:cNvSpPr>
            <a:spLocks noGrp="1"/>
          </p:cNvSpPr>
          <p:nvPr>
            <p:ph type="subTitle" idx="1"/>
          </p:nvPr>
        </p:nvSpPr>
        <p:spPr/>
        <p:txBody>
          <a:bodyPr/>
          <a:lstStyle/>
          <a:p>
            <a:r>
              <a:rPr lang="en-US" dirty="0"/>
              <a:t>Rob Simmons</a:t>
            </a:r>
          </a:p>
          <a:p>
            <a:r>
              <a:rPr lang="en-US" dirty="0"/>
              <a:t>Khoury College of Computer Sciences</a:t>
            </a:r>
          </a:p>
          <a:p>
            <a:endParaRPr lang="en-US" dirty="0"/>
          </a:p>
          <a:p>
            <a:endParaRPr lang="en-US" dirty="0"/>
          </a:p>
        </p:txBody>
      </p:sp>
    </p:spTree>
    <p:extLst>
      <p:ext uri="{BB962C8B-B14F-4D97-AF65-F5344CB8AC3E}">
        <p14:creationId xmlns:p14="http://schemas.microsoft.com/office/powerpoint/2010/main" val="426137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A6056D-2741-D1CA-C2A5-6310FB4D0A6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16B864D5-084A-C31B-C5D3-22FDDDC69243}"/>
              </a:ext>
            </a:extLst>
          </p:cNvPr>
          <p:cNvSpPr>
            <a:spLocks noGrp="1"/>
          </p:cNvSpPr>
          <p:nvPr>
            <p:ph type="title"/>
          </p:nvPr>
        </p:nvSpPr>
        <p:spPr/>
        <p:txBody>
          <a:bodyPr/>
          <a:lstStyle/>
          <a:p>
            <a:r>
              <a:rPr lang="en-US" dirty="0"/>
              <a:t>Break for live coding</a:t>
            </a:r>
          </a:p>
        </p:txBody>
      </p:sp>
    </p:spTree>
    <p:extLst>
      <p:ext uri="{BB962C8B-B14F-4D97-AF65-F5344CB8AC3E}">
        <p14:creationId xmlns:p14="http://schemas.microsoft.com/office/powerpoint/2010/main" val="107577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CC67B-396C-71DD-9F66-E9F8D5719EE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E1E82DB-DB6B-519B-4E6A-BE5FC7E80B78}"/>
              </a:ext>
            </a:extLst>
          </p:cNvPr>
          <p:cNvSpPr>
            <a:spLocks noGrp="1"/>
          </p:cNvSpPr>
          <p:nvPr>
            <p:ph type="title"/>
          </p:nvPr>
        </p:nvSpPr>
        <p:spPr/>
        <p:txBody>
          <a:bodyPr/>
          <a:lstStyle/>
          <a:p>
            <a:r>
              <a:rPr lang="en-US" dirty="0"/>
              <a:t>Test Doubles</a:t>
            </a:r>
            <a:endParaRPr lang="en-US" b="1" dirty="0"/>
          </a:p>
        </p:txBody>
      </p:sp>
      <p:sp>
        <p:nvSpPr>
          <p:cNvPr id="15" name="Content Placeholder 14">
            <a:extLst>
              <a:ext uri="{FF2B5EF4-FFF2-40B4-BE49-F238E27FC236}">
                <a16:creationId xmlns:a16="http://schemas.microsoft.com/office/drawing/2014/main" id="{3C13E295-2091-83F0-D3FD-C37B7B9D01F7}"/>
              </a:ext>
            </a:extLst>
          </p:cNvPr>
          <p:cNvSpPr>
            <a:spLocks noGrp="1"/>
          </p:cNvSpPr>
          <p:nvPr>
            <p:ph idx="1"/>
          </p:nvPr>
        </p:nvSpPr>
        <p:spPr>
          <a:xfrm>
            <a:off x="838199" y="1500160"/>
            <a:ext cx="10515599" cy="4801786"/>
          </a:xfrm>
        </p:spPr>
        <p:txBody>
          <a:bodyPr>
            <a:normAutofit/>
          </a:bodyPr>
          <a:lstStyle/>
          <a:p>
            <a:r>
              <a:rPr lang="en-US" dirty="0"/>
              <a:t>The in-memory Mongo database is a test double for a production database that doesn’t die when you restart the server</a:t>
            </a:r>
          </a:p>
          <a:p>
            <a:r>
              <a:rPr lang="en-US" dirty="0" err="1"/>
              <a:t>Supertest</a:t>
            </a:r>
            <a:r>
              <a:rPr lang="en-US" dirty="0"/>
              <a:t> is a test double for HTTP server architecture</a:t>
            </a:r>
          </a:p>
          <a:p>
            <a:r>
              <a:rPr lang="en-US" dirty="0"/>
              <a:t>Pre-determined coin flip is the test double for the random coin flip</a:t>
            </a:r>
          </a:p>
          <a:p>
            <a:r>
              <a:rPr lang="en-US" dirty="0"/>
              <a:t>The spied-on coin flip is the test double for the not-spied-on coin flip, </a:t>
            </a:r>
            <a:r>
              <a:rPr lang="en-US" dirty="0" err="1"/>
              <a:t>kinda</a:t>
            </a:r>
            <a:r>
              <a:rPr lang="en-US" dirty="0"/>
              <a:t>?</a:t>
            </a:r>
          </a:p>
          <a:p>
            <a:endParaRPr lang="en-US" dirty="0"/>
          </a:p>
          <a:p>
            <a:r>
              <a:rPr lang="en-US" dirty="0"/>
              <a:t>Terminology (mocks, spies, stubs, fakes, dummies) is an inconsistent mess, though many individuals have described consistent and useful categorizations</a:t>
            </a:r>
          </a:p>
        </p:txBody>
      </p:sp>
    </p:spTree>
    <p:extLst>
      <p:ext uri="{BB962C8B-B14F-4D97-AF65-F5344CB8AC3E}">
        <p14:creationId xmlns:p14="http://schemas.microsoft.com/office/powerpoint/2010/main" val="2073887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Title 1"/>
          <p:cNvSpPr txBox="1">
            <a:spLocks noGrp="1"/>
          </p:cNvSpPr>
          <p:nvPr>
            <p:ph type="title"/>
          </p:nvPr>
        </p:nvSpPr>
        <p:spPr>
          <a:xfrm>
            <a:off x="838200" y="18255"/>
            <a:ext cx="10515600" cy="1325563"/>
          </a:xfrm>
          <a:prstGeom prst="rect">
            <a:avLst/>
          </a:prstGeom>
        </p:spPr>
        <p:txBody>
          <a:bodyPr/>
          <a:lstStyle/>
          <a:p>
            <a:r>
              <a:rPr dirty="0"/>
              <a:t>Test Doubles Have Weaknesses</a:t>
            </a:r>
          </a:p>
        </p:txBody>
      </p:sp>
      <p:sp>
        <p:nvSpPr>
          <p:cNvPr id="480" name="Content Placeholder 2"/>
          <p:cNvSpPr txBox="1">
            <a:spLocks noGrp="1"/>
          </p:cNvSpPr>
          <p:nvPr>
            <p:ph type="body" sz="half" idx="1"/>
          </p:nvPr>
        </p:nvSpPr>
        <p:spPr>
          <a:xfrm>
            <a:off x="838200" y="1500160"/>
            <a:ext cx="6827712" cy="4775690"/>
          </a:xfrm>
          <a:prstGeom prst="rect">
            <a:avLst/>
          </a:prstGeom>
        </p:spPr>
        <p:txBody>
          <a:bodyPr>
            <a:normAutofit fontScale="62500" lnSpcReduction="20000"/>
          </a:bodyPr>
          <a:lstStyle/>
          <a:p>
            <a:pPr marL="198882" indent="-198882" defTabSz="795528">
              <a:spcBef>
                <a:spcPts val="850"/>
              </a:spcBef>
              <a:defRPr sz="4872"/>
            </a:pPr>
            <a:r>
              <a:rPr dirty="0"/>
              <a:t>Some failures may occur purely at the integration between components:</a:t>
            </a:r>
          </a:p>
          <a:p>
            <a:pPr marL="397764" lvl="1" indent="-198882" defTabSz="795528">
              <a:spcBef>
                <a:spcPts val="400"/>
              </a:spcBef>
              <a:defRPr sz="4176"/>
            </a:pPr>
            <a:r>
              <a:rPr dirty="0"/>
              <a:t>The test may assume wrong behavior (wrongly encoded by mock)</a:t>
            </a:r>
            <a:endParaRPr sz="1740" dirty="0"/>
          </a:p>
          <a:p>
            <a:pPr marL="397764" lvl="1" indent="-198882" defTabSz="795528">
              <a:spcBef>
                <a:spcPts val="400"/>
              </a:spcBef>
              <a:defRPr sz="4176"/>
            </a:pPr>
            <a:r>
              <a:rPr dirty="0"/>
              <a:t>Higher fidelity mocks can help, but still just a snapshot of the real world</a:t>
            </a:r>
          </a:p>
          <a:p>
            <a:pPr marL="198882" indent="-198882" defTabSz="795528">
              <a:spcBef>
                <a:spcPts val="850"/>
              </a:spcBef>
              <a:defRPr sz="4872"/>
            </a:pPr>
            <a:r>
              <a:rPr dirty="0"/>
              <a:t>T</a:t>
            </a:r>
            <a:r>
              <a:rPr lang="en-US" dirty="0"/>
              <a:t>est doubles can be brittle</a:t>
            </a:r>
            <a:r>
              <a:rPr dirty="0"/>
              <a:t>:</a:t>
            </a:r>
          </a:p>
          <a:p>
            <a:pPr marL="397764" lvl="1" indent="-198882" defTabSz="795528">
              <a:spcBef>
                <a:spcPts val="400"/>
              </a:spcBef>
              <a:defRPr sz="4176"/>
            </a:pPr>
            <a:r>
              <a:rPr dirty="0"/>
              <a:t>Spies expect a particular usage of </a:t>
            </a:r>
            <a:r>
              <a:rPr lang="en-US" dirty="0"/>
              <a:t>the test </a:t>
            </a:r>
            <a:r>
              <a:rPr dirty="0"/>
              <a:t>double;</a:t>
            </a:r>
          </a:p>
          <a:p>
            <a:pPr marL="397764" lvl="1" indent="-198882" defTabSz="795528">
              <a:spcBef>
                <a:spcPts val="400"/>
              </a:spcBef>
              <a:defRPr sz="4176"/>
            </a:pPr>
            <a:r>
              <a:rPr dirty="0"/>
              <a:t>The test is </a:t>
            </a:r>
            <a:r>
              <a:rPr lang="en-US" dirty="0"/>
              <a:t>"</a:t>
            </a:r>
            <a:r>
              <a:rPr dirty="0"/>
              <a:t>brittle</a:t>
            </a:r>
            <a:r>
              <a:rPr lang="en-US" dirty="0"/>
              <a:t>"</a:t>
            </a:r>
            <a:r>
              <a:rPr dirty="0"/>
              <a:t> because it depends on internal behavior of SUT;</a:t>
            </a:r>
          </a:p>
          <a:p>
            <a:pPr marL="198882" indent="-198882" defTabSz="795528">
              <a:spcBef>
                <a:spcPts val="850"/>
              </a:spcBef>
              <a:defRPr sz="4872"/>
            </a:pPr>
            <a:r>
              <a:rPr dirty="0"/>
              <a:t>Potential maintenance burden: as SUT evolves, mocks must evolve</a:t>
            </a:r>
            <a:r>
              <a:rPr lang="en-US" dirty="0"/>
              <a:t>.</a:t>
            </a:r>
            <a:endParaRPr dirty="0"/>
          </a:p>
        </p:txBody>
      </p:sp>
      <p:sp>
        <p:nvSpPr>
          <p:cNvPr id="481" name="Slide Number Placeholder 3"/>
          <p:cNvSpPr txBox="1">
            <a:spLocks noGrp="1"/>
          </p:cNvSpPr>
          <p:nvPr>
            <p:ph type="sldNum" sz="quarter" idx="2"/>
          </p:nvPr>
        </p:nvSpPr>
        <p:spPr>
          <a:xfrm>
            <a:off x="22203052" y="12835870"/>
            <a:ext cx="504548" cy="48391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18288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a:lstStyle>
          <a:p>
            <a:pPr marL="0" marR="0" lvl="0" indent="0" algn="r" defTabSz="18288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2400" b="0" i="0" u="none" strike="noStrike" kern="1200" cap="none" spc="0" normalizeH="0" baseline="0" noProof="0" smtClean="0">
                <a:ln>
                  <a:noFill/>
                </a:ln>
                <a:solidFill>
                  <a:srgbClr val="888888"/>
                </a:solidFill>
                <a:effectLst/>
                <a:uLnTx/>
                <a:uFillTx/>
                <a:latin typeface="Calibri Light" panose="020F0302020204030204"/>
                <a:ea typeface="+mj-ea"/>
                <a:cs typeface="+mj-cs"/>
                <a:sym typeface="Calibri"/>
              </a:rPr>
              <a:pPr marL="0" marR="0" lvl="0" indent="0" algn="r" defTabSz="1828800" rtl="0" eaLnBrk="1" fontAlgn="auto" latinLnBrk="0" hangingPunct="0">
                <a:lnSpc>
                  <a:spcPct val="100000"/>
                </a:lnSpc>
                <a:spcBef>
                  <a:spcPts val="0"/>
                </a:spcBef>
                <a:spcAft>
                  <a:spcPts val="0"/>
                </a:spcAft>
                <a:buClrTx/>
                <a:buSzTx/>
                <a:buFontTx/>
                <a:buNone/>
                <a:tabLst/>
                <a:defRPr/>
              </a:pPr>
              <a:t>12</a:t>
            </a:fld>
            <a:endParaRPr kumimoji="0" sz="2400" b="0" i="0" u="none" strike="noStrike" kern="1200" cap="none" spc="0" normalizeH="0" baseline="0" noProof="0">
              <a:ln>
                <a:noFill/>
              </a:ln>
              <a:solidFill>
                <a:srgbClr val="888888"/>
              </a:solidFill>
              <a:effectLst/>
              <a:uLnTx/>
              <a:uFillTx/>
              <a:latin typeface="Calibri Light" panose="020F0302020204030204"/>
              <a:ea typeface="+mj-ea"/>
              <a:cs typeface="+mj-cs"/>
              <a:sym typeface="Calibri"/>
            </a:endParaRPr>
          </a:p>
        </p:txBody>
      </p:sp>
      <p:grpSp>
        <p:nvGrpSpPr>
          <p:cNvPr id="2" name="Group 1">
            <a:extLst>
              <a:ext uri="{FF2B5EF4-FFF2-40B4-BE49-F238E27FC236}">
                <a16:creationId xmlns:a16="http://schemas.microsoft.com/office/drawing/2014/main" id="{459DFAC3-ADC3-5E53-3113-916D28D7F454}"/>
              </a:ext>
            </a:extLst>
          </p:cNvPr>
          <p:cNvGrpSpPr/>
          <p:nvPr/>
        </p:nvGrpSpPr>
        <p:grpSpPr>
          <a:xfrm>
            <a:off x="6929438" y="4063239"/>
            <a:ext cx="3788082" cy="1569660"/>
            <a:chOff x="13773150" y="7113892"/>
            <a:chExt cx="7576163" cy="3139320"/>
          </a:xfrm>
        </p:grpSpPr>
        <p:sp>
          <p:nvSpPr>
            <p:cNvPr id="4" name="Fake has…">
              <a:extLst>
                <a:ext uri="{FF2B5EF4-FFF2-40B4-BE49-F238E27FC236}">
                  <a16:creationId xmlns:a16="http://schemas.microsoft.com/office/drawing/2014/main" id="{4FFE7312-7478-E45F-EFB5-DA552EC7F5BC}"/>
                </a:ext>
              </a:extLst>
            </p:cNvPr>
            <p:cNvSpPr txBox="1"/>
            <p:nvPr/>
          </p:nvSpPr>
          <p:spPr>
            <a:xfrm>
              <a:off x="16966328" y="7113892"/>
              <a:ext cx="4382985" cy="3139320"/>
            </a:xfrm>
            <a:prstGeom prst="rect">
              <a:avLst/>
            </a:prstGeom>
            <a:noFill/>
            <a:ln w="25400" cap="flat">
              <a:solidFill>
                <a:schemeClr val="accent1"/>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4800">
                  <a:latin typeface="Ink Free"/>
                  <a:ea typeface="Ink Free"/>
                  <a:cs typeface="Ink Free"/>
                  <a:sym typeface="Ink Free"/>
                </a:defRPr>
              </a:pPr>
              <a:r>
                <a:rPr kumimoji="0" lang="en-US" sz="2400" b="0" i="0" u="none" strike="noStrike" kern="1200" cap="none" spc="0" normalizeH="0" baseline="0" noProof="0">
                  <a:ln>
                    <a:noFill/>
                  </a:ln>
                  <a:solidFill>
                    <a:prstClr val="black"/>
                  </a:solidFill>
                  <a:effectLst/>
                  <a:uLnTx/>
                  <a:uFillTx/>
                  <a:latin typeface="Ink Free"/>
                  <a:sym typeface="Ink Free"/>
                </a:rPr>
                <a:t>Not just its IO behavior, but also its dependencies</a:t>
              </a:r>
              <a:endParaRPr kumimoji="0" sz="2400" b="0" i="0" u="none" strike="noStrike" kern="1200" cap="none" spc="0" normalizeH="0" baseline="0" noProof="0">
                <a:ln>
                  <a:noFill/>
                </a:ln>
                <a:solidFill>
                  <a:prstClr val="black"/>
                </a:solidFill>
                <a:effectLst/>
                <a:uLnTx/>
                <a:uFillTx/>
                <a:latin typeface="Ink Free"/>
                <a:sym typeface="Ink Free"/>
              </a:endParaRPr>
            </a:p>
          </p:txBody>
        </p:sp>
        <p:cxnSp>
          <p:nvCxnSpPr>
            <p:cNvPr id="6" name="Straight Arrow Connector 5">
              <a:extLst>
                <a:ext uri="{FF2B5EF4-FFF2-40B4-BE49-F238E27FC236}">
                  <a16:creationId xmlns:a16="http://schemas.microsoft.com/office/drawing/2014/main" id="{39D7E530-2AB9-1F17-27DF-DB9A21F5B588}"/>
                </a:ext>
              </a:extLst>
            </p:cNvPr>
            <p:cNvCxnSpPr>
              <a:cxnSpLocks/>
              <a:stCxn id="4" idx="1"/>
            </p:cNvCxnSpPr>
            <p:nvPr/>
          </p:nvCxnSpPr>
          <p:spPr>
            <a:xfrm flipH="1" flipV="1">
              <a:off x="13773150" y="7944888"/>
              <a:ext cx="3193178" cy="738664"/>
            </a:xfrm>
            <a:prstGeom prst="straightConnector1">
              <a:avLst/>
            </a:prstGeom>
            <a:noFill/>
            <a:ln w="38100" cap="flat">
              <a:solidFill>
                <a:schemeClr val="accent1"/>
              </a:solidFill>
              <a:prstDash val="solid"/>
              <a:miter lim="800000"/>
              <a:tailEnd type="triangle" w="lg" len="lg"/>
            </a:ln>
            <a:effectLst/>
            <a:sp3d/>
          </p:spPr>
          <p:style>
            <a:lnRef idx="0">
              <a:scrgbClr r="0" g="0" b="0"/>
            </a:lnRef>
            <a:fillRef idx="0">
              <a:scrgbClr r="0" g="0" b="0"/>
            </a:fillRef>
            <a:effectRef idx="0">
              <a:scrgbClr r="0" g="0" b="0"/>
            </a:effectRef>
            <a:fontRef idx="none"/>
          </p:style>
        </p:cxnSp>
      </p:grpSp>
      <p:grpSp>
        <p:nvGrpSpPr>
          <p:cNvPr id="3" name="Group 2">
            <a:extLst>
              <a:ext uri="{FF2B5EF4-FFF2-40B4-BE49-F238E27FC236}">
                <a16:creationId xmlns:a16="http://schemas.microsoft.com/office/drawing/2014/main" id="{52A76E94-2FCB-9066-55D0-7EB033834C6E}"/>
              </a:ext>
            </a:extLst>
          </p:cNvPr>
          <p:cNvGrpSpPr/>
          <p:nvPr/>
        </p:nvGrpSpPr>
        <p:grpSpPr>
          <a:xfrm>
            <a:off x="7429500" y="1947665"/>
            <a:ext cx="3783876" cy="1569660"/>
            <a:chOff x="13752987" y="6999276"/>
            <a:chExt cx="7567751" cy="3139320"/>
          </a:xfrm>
        </p:grpSpPr>
        <p:sp>
          <p:nvSpPr>
            <p:cNvPr id="5" name="Fake has…">
              <a:extLst>
                <a:ext uri="{FF2B5EF4-FFF2-40B4-BE49-F238E27FC236}">
                  <a16:creationId xmlns:a16="http://schemas.microsoft.com/office/drawing/2014/main" id="{2158FF09-321C-09EA-B2A3-EFEE71C58F55}"/>
                </a:ext>
              </a:extLst>
            </p:cNvPr>
            <p:cNvSpPr txBox="1"/>
            <p:nvPr/>
          </p:nvSpPr>
          <p:spPr>
            <a:xfrm>
              <a:off x="16937753" y="6999276"/>
              <a:ext cx="4382985" cy="3139320"/>
            </a:xfrm>
            <a:prstGeom prst="rect">
              <a:avLst/>
            </a:prstGeom>
            <a:noFill/>
            <a:ln w="25400" cap="flat">
              <a:solidFill>
                <a:schemeClr val="accent1"/>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4800">
                  <a:latin typeface="Ink Free"/>
                  <a:ea typeface="Ink Free"/>
                  <a:cs typeface="Ink Free"/>
                  <a:sym typeface="Ink Free"/>
                </a:defRPr>
              </a:pPr>
              <a:r>
                <a:rPr kumimoji="0" lang="en-US" sz="2400" b="0" i="0" u="none" strike="noStrike" kern="1200" cap="none" spc="0" normalizeH="0" baseline="0" noProof="0">
                  <a:ln>
                    <a:noFill/>
                  </a:ln>
                  <a:solidFill>
                    <a:prstClr val="black"/>
                  </a:solidFill>
                  <a:effectLst/>
                  <a:uLnTx/>
                  <a:uFillTx/>
                  <a:latin typeface="Ink Free"/>
                  <a:sym typeface="Ink Free"/>
                </a:rPr>
                <a:t>Did we correctly model the behavior of </a:t>
              </a:r>
              <a:r>
                <a:rPr kumimoji="0" lang="en-US" sz="2400" b="0" i="0" u="none" strike="noStrike" kern="1200" cap="none" spc="0" normalizeH="0" baseline="0" noProof="0" err="1">
                  <a:ln>
                    <a:noFill/>
                  </a:ln>
                  <a:solidFill>
                    <a:prstClr val="black"/>
                  </a:solidFill>
                  <a:effectLst/>
                  <a:uLnTx/>
                  <a:uFillTx/>
                  <a:latin typeface="Ink Free"/>
                  <a:sym typeface="Ink Free"/>
                </a:rPr>
                <a:t>httpbin</a:t>
              </a:r>
              <a:r>
                <a:rPr kumimoji="0" lang="en-US" sz="2400" b="0" i="0" u="none" strike="noStrike" kern="1200" cap="none" spc="0" normalizeH="0" baseline="0" noProof="0">
                  <a:ln>
                    <a:noFill/>
                  </a:ln>
                  <a:solidFill>
                    <a:prstClr val="black"/>
                  </a:solidFill>
                  <a:effectLst/>
                  <a:uLnTx/>
                  <a:uFillTx/>
                  <a:latin typeface="Ink Free"/>
                  <a:sym typeface="Ink Free"/>
                </a:rPr>
                <a:t>?</a:t>
              </a:r>
              <a:endParaRPr kumimoji="0" sz="2400" b="0" i="0" u="none" strike="noStrike" kern="1200" cap="none" spc="0" normalizeH="0" baseline="0" noProof="0">
                <a:ln>
                  <a:noFill/>
                </a:ln>
                <a:solidFill>
                  <a:prstClr val="black"/>
                </a:solidFill>
                <a:effectLst/>
                <a:uLnTx/>
                <a:uFillTx/>
                <a:latin typeface="Ink Free"/>
                <a:sym typeface="Ink Free"/>
              </a:endParaRPr>
            </a:p>
          </p:txBody>
        </p:sp>
        <p:cxnSp>
          <p:nvCxnSpPr>
            <p:cNvPr id="7" name="Straight Arrow Connector 6">
              <a:extLst>
                <a:ext uri="{FF2B5EF4-FFF2-40B4-BE49-F238E27FC236}">
                  <a16:creationId xmlns:a16="http://schemas.microsoft.com/office/drawing/2014/main" id="{D1084D78-A53B-BE40-6FEB-A66B8C8EAFA1}"/>
                </a:ext>
              </a:extLst>
            </p:cNvPr>
            <p:cNvCxnSpPr>
              <a:cxnSpLocks/>
              <a:stCxn id="5" idx="1"/>
            </p:cNvCxnSpPr>
            <p:nvPr/>
          </p:nvCxnSpPr>
          <p:spPr>
            <a:xfrm flipH="1" flipV="1">
              <a:off x="13752987" y="7830272"/>
              <a:ext cx="3184766" cy="738664"/>
            </a:xfrm>
            <a:prstGeom prst="straightConnector1">
              <a:avLst/>
            </a:prstGeom>
            <a:noFill/>
            <a:ln w="38100" cap="flat">
              <a:solidFill>
                <a:schemeClr val="accent1"/>
              </a:solidFill>
              <a:prstDash val="solid"/>
              <a:miter lim="800000"/>
              <a:tailEnd type="triangle" w="lg" len="lg"/>
            </a:ln>
            <a:effectLst/>
            <a:sp3d/>
          </p:spPr>
          <p:style>
            <a:lnRef idx="0">
              <a:scrgbClr r="0" g="0" b="0"/>
            </a:lnRef>
            <a:fillRef idx="0">
              <a:scrgbClr r="0" g="0" b="0"/>
            </a:fillRef>
            <a:effectRef idx="0">
              <a:scrgbClr r="0" g="0" b="0"/>
            </a:effectRef>
            <a:fontRef idx="none"/>
          </p:style>
        </p:cxnSp>
      </p:grpSp>
    </p:spTree>
    <p:extLst>
      <p:ext uri="{BB962C8B-B14F-4D97-AF65-F5344CB8AC3E}">
        <p14:creationId xmlns:p14="http://schemas.microsoft.com/office/powerpoint/2010/main" val="26901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E63E8-F06D-052B-9E8A-587C2E6D2B46}"/>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5C4BC0-65E6-9DB6-0A52-F5F145D1D9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B7E7DADC-1AAC-72E0-16C9-D3BFA55211DA}"/>
              </a:ext>
            </a:extLst>
          </p:cNvPr>
          <p:cNvSpPr>
            <a:spLocks noGrp="1"/>
          </p:cNvSpPr>
          <p:nvPr>
            <p:ph type="title"/>
          </p:nvPr>
        </p:nvSpPr>
        <p:spPr/>
        <p:txBody>
          <a:bodyPr/>
          <a:lstStyle/>
          <a:p>
            <a:r>
              <a:rPr lang="en-US" dirty="0"/>
              <a:t>Break for more live coding</a:t>
            </a:r>
          </a:p>
        </p:txBody>
      </p:sp>
    </p:spTree>
    <p:extLst>
      <p:ext uri="{BB962C8B-B14F-4D97-AF65-F5344CB8AC3E}">
        <p14:creationId xmlns:p14="http://schemas.microsoft.com/office/powerpoint/2010/main" val="3721806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2C829-06DF-7C12-5126-3A3BC7D31549}"/>
              </a:ext>
            </a:extLst>
          </p:cNvPr>
          <p:cNvSpPr>
            <a:spLocks noGrp="1"/>
          </p:cNvSpPr>
          <p:nvPr>
            <p:ph type="title"/>
          </p:nvPr>
        </p:nvSpPr>
        <p:spPr/>
        <p:txBody>
          <a:bodyPr/>
          <a:lstStyle/>
          <a:p>
            <a:r>
              <a:rPr lang="en-US" dirty="0"/>
              <a:t>What’s the endgame here?</a:t>
            </a:r>
          </a:p>
        </p:txBody>
      </p:sp>
      <p:sp>
        <p:nvSpPr>
          <p:cNvPr id="3" name="Content Placeholder 2">
            <a:extLst>
              <a:ext uri="{FF2B5EF4-FFF2-40B4-BE49-F238E27FC236}">
                <a16:creationId xmlns:a16="http://schemas.microsoft.com/office/drawing/2014/main" id="{031CE3AA-0391-DB61-92ED-77381626B1A8}"/>
              </a:ext>
            </a:extLst>
          </p:cNvPr>
          <p:cNvSpPr>
            <a:spLocks noGrp="1"/>
          </p:cNvSpPr>
          <p:nvPr>
            <p:ph idx="1"/>
          </p:nvPr>
        </p:nvSpPr>
        <p:spPr/>
        <p:txBody>
          <a:bodyPr/>
          <a:lstStyle/>
          <a:p>
            <a:r>
              <a:rPr lang="en-US" dirty="0"/>
              <a:t>We want to be able to get the system under test as small as possible</a:t>
            </a:r>
          </a:p>
          <a:p>
            <a:pPr lvl="1"/>
            <a:r>
              <a:rPr lang="en-US" dirty="0"/>
              <a:t>Fast (to write and to run and to understand)</a:t>
            </a:r>
          </a:p>
          <a:p>
            <a:pPr lvl="1"/>
            <a:r>
              <a:rPr lang="en-US" dirty="0"/>
              <a:t>Independent from other parts of the system (unit test failures pinpoint where the error is)</a:t>
            </a:r>
          </a:p>
          <a:p>
            <a:pPr lvl="1"/>
            <a:r>
              <a:rPr lang="en-US" dirty="0"/>
              <a:t>Can help improve coverage (but beware the code that’s only ever run in tests…)</a:t>
            </a:r>
          </a:p>
          <a:p>
            <a:r>
              <a:rPr lang="en-US" dirty="0"/>
              <a:t>The endgame is </a:t>
            </a:r>
            <a:r>
              <a:rPr lang="en-US" i="1" dirty="0"/>
              <a:t>unit testing</a:t>
            </a:r>
            <a:endParaRPr lang="en-US" dirty="0"/>
          </a:p>
        </p:txBody>
      </p:sp>
      <p:sp>
        <p:nvSpPr>
          <p:cNvPr id="4" name="Slide Number Placeholder 3">
            <a:extLst>
              <a:ext uri="{FF2B5EF4-FFF2-40B4-BE49-F238E27FC236}">
                <a16:creationId xmlns:a16="http://schemas.microsoft.com/office/drawing/2014/main" id="{A926523A-2943-5C6B-E811-5F7B719B012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1176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sting Scopes Larger than Units"/>
          <p:cNvSpPr txBox="1">
            <a:spLocks noGrp="1"/>
          </p:cNvSpPr>
          <p:nvPr>
            <p:ph type="title"/>
          </p:nvPr>
        </p:nvSpPr>
        <p:spPr>
          <a:prstGeom prst="rect">
            <a:avLst/>
          </a:prstGeom>
        </p:spPr>
        <p:txBody>
          <a:bodyPr/>
          <a:lstStyle/>
          <a:p>
            <a:r>
              <a:rPr lang="en-US" dirty="0"/>
              <a:t>But some bugs are observable only when multiple components interact.</a:t>
            </a:r>
            <a:endParaRPr dirty="0"/>
          </a:p>
        </p:txBody>
      </p:sp>
      <p:sp>
        <p:nvSpPr>
          <p:cNvPr id="3" name="Text Placeholder 2">
            <a:extLst>
              <a:ext uri="{FF2B5EF4-FFF2-40B4-BE49-F238E27FC236}">
                <a16:creationId xmlns:a16="http://schemas.microsoft.com/office/drawing/2014/main" id="{F7DDB50C-4AAD-4770-3601-8A25BF5E1AF0}"/>
              </a:ext>
            </a:extLst>
          </p:cNvPr>
          <p:cNvSpPr>
            <a:spLocks noGrp="1"/>
          </p:cNvSpPr>
          <p:nvPr>
            <p:ph type="body" idx="1"/>
          </p:nvPr>
        </p:nvSpPr>
        <p:spPr>
          <a:xfrm>
            <a:off x="838200" y="1500160"/>
            <a:ext cx="6531646" cy="4351339"/>
          </a:xfrm>
        </p:spPr>
        <p:txBody>
          <a:bodyPr/>
          <a:lstStyle/>
          <a:p>
            <a:r>
              <a:rPr lang="en-US" dirty="0"/>
              <a:t>These are usually because one module has made incorrect assumptions about some other module </a:t>
            </a:r>
          </a:p>
          <a:p>
            <a:r>
              <a:rPr lang="en-US" dirty="0"/>
              <a:t>Unit tests won’t reveal such bugs</a:t>
            </a:r>
          </a:p>
          <a:p>
            <a:r>
              <a:rPr lang="en-US" dirty="0"/>
              <a:t>Mocks won’t help, either (since they may incorporate our incorrect assumptions)</a:t>
            </a:r>
          </a:p>
          <a:p>
            <a:r>
              <a:rPr lang="en-US" dirty="0"/>
              <a:t>So you really need </a:t>
            </a:r>
            <a:r>
              <a:rPr lang="en-US" i="1" dirty="0"/>
              <a:t>integration tests</a:t>
            </a:r>
          </a:p>
        </p:txBody>
      </p:sp>
      <p:sp>
        <p:nvSpPr>
          <p:cNvPr id="148" name="Slide Number"/>
          <p:cNvSpPr txBox="1">
            <a:spLocks noGrp="1"/>
          </p:cNvSpPr>
          <p:nvPr>
            <p:ph type="sldNum" sz="quarter" idx="2"/>
          </p:nvPr>
        </p:nvSpPr>
        <p:spPr>
          <a:xfrm>
            <a:off x="22203052" y="12835870"/>
            <a:ext cx="504548" cy="48391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18288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a:lstStyle>
          <a:p>
            <a:pPr marL="0" marR="0" lvl="0" indent="0" algn="r" defTabSz="18288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2400" b="0" i="0" u="none" strike="noStrike" kern="1200" cap="none" spc="0" normalizeH="0" baseline="0" noProof="0" smtClean="0">
                <a:ln>
                  <a:noFill/>
                </a:ln>
                <a:solidFill>
                  <a:srgbClr val="888888"/>
                </a:solidFill>
                <a:effectLst/>
                <a:uLnTx/>
                <a:uFillTx/>
                <a:latin typeface="Calibri Light" panose="020F0302020204030204"/>
                <a:ea typeface="+mj-ea"/>
                <a:cs typeface="+mj-cs"/>
                <a:sym typeface="Calibri"/>
              </a:rPr>
              <a:pPr marL="0" marR="0" lvl="0" indent="0" algn="r" defTabSz="1828800" rtl="0" eaLnBrk="1" fontAlgn="auto" latinLnBrk="0" hangingPunct="0">
                <a:lnSpc>
                  <a:spcPct val="100000"/>
                </a:lnSpc>
                <a:spcBef>
                  <a:spcPts val="0"/>
                </a:spcBef>
                <a:spcAft>
                  <a:spcPts val="0"/>
                </a:spcAft>
                <a:buClrTx/>
                <a:buSzTx/>
                <a:buFontTx/>
                <a:buNone/>
                <a:tabLst/>
                <a:defRPr/>
              </a:pPr>
              <a:t>15</a:t>
            </a:fld>
            <a:endParaRPr kumimoji="0" sz="2400" b="0" i="0" u="none" strike="noStrike" kern="1200" cap="none" spc="0" normalizeH="0" baseline="0" noProof="0">
              <a:ln>
                <a:noFill/>
              </a:ln>
              <a:solidFill>
                <a:srgbClr val="888888"/>
              </a:solidFill>
              <a:effectLst/>
              <a:uLnTx/>
              <a:uFillTx/>
              <a:latin typeface="Calibri Light" panose="020F0302020204030204"/>
              <a:ea typeface="+mj-ea"/>
              <a:cs typeface="+mj-cs"/>
              <a:sym typeface="Calibri"/>
            </a:endParaRPr>
          </a:p>
        </p:txBody>
      </p:sp>
      <p:grpSp>
        <p:nvGrpSpPr>
          <p:cNvPr id="4" name="Group 3">
            <a:extLst>
              <a:ext uri="{FF2B5EF4-FFF2-40B4-BE49-F238E27FC236}">
                <a16:creationId xmlns:a16="http://schemas.microsoft.com/office/drawing/2014/main" id="{A10B0CA8-5403-6D11-4AA2-740EA86A4F37}"/>
              </a:ext>
            </a:extLst>
          </p:cNvPr>
          <p:cNvGrpSpPr/>
          <p:nvPr/>
        </p:nvGrpSpPr>
        <p:grpSpPr>
          <a:xfrm>
            <a:off x="7598215" y="2128220"/>
            <a:ext cx="4436901" cy="3290945"/>
            <a:chOff x="8562553" y="5385991"/>
            <a:chExt cx="7258894" cy="4580492"/>
          </a:xfrm>
        </p:grpSpPr>
        <p:sp>
          <p:nvSpPr>
            <p:cNvPr id="5" name="Rectangle">
              <a:extLst>
                <a:ext uri="{FF2B5EF4-FFF2-40B4-BE49-F238E27FC236}">
                  <a16:creationId xmlns:a16="http://schemas.microsoft.com/office/drawing/2014/main" id="{4CE72046-D812-5BA6-DDC3-4B2CA32F2F9D}"/>
                </a:ext>
              </a:extLst>
            </p:cNvPr>
            <p:cNvSpPr/>
            <p:nvPr/>
          </p:nvSpPr>
          <p:spPr>
            <a:xfrm>
              <a:off x="8562553" y="5385991"/>
              <a:ext cx="3966808" cy="4580492"/>
            </a:xfrm>
            <a:prstGeom prst="rect">
              <a:avLst/>
            </a:prstGeom>
            <a:solidFill>
              <a:srgbClr val="DEA983"/>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6" name="Rectangle">
              <a:extLst>
                <a:ext uri="{FF2B5EF4-FFF2-40B4-BE49-F238E27FC236}">
                  <a16:creationId xmlns:a16="http://schemas.microsoft.com/office/drawing/2014/main" id="{744432EE-A36C-07C0-EEF0-4559BBB37684}"/>
                </a:ext>
              </a:extLst>
            </p:cNvPr>
            <p:cNvSpPr/>
            <p:nvPr/>
          </p:nvSpPr>
          <p:spPr>
            <a:xfrm>
              <a:off x="12479952" y="5385991"/>
              <a:ext cx="3341495" cy="4580492"/>
            </a:xfrm>
            <a:prstGeom prst="rect">
              <a:avLst/>
            </a:prstGeom>
            <a:solidFill>
              <a:srgbClr val="34A5DA"/>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7" name="1 class of one program running on a web server">
              <a:extLst>
                <a:ext uri="{FF2B5EF4-FFF2-40B4-BE49-F238E27FC236}">
                  <a16:creationId xmlns:a16="http://schemas.microsoft.com/office/drawing/2014/main" id="{DC8AC6A5-9D4B-63D8-E859-8D6720DCF7A8}"/>
                </a:ext>
              </a:extLst>
            </p:cNvPr>
            <p:cNvSpPr txBox="1"/>
            <p:nvPr/>
          </p:nvSpPr>
          <p:spPr>
            <a:xfrm>
              <a:off x="12645446" y="8784231"/>
              <a:ext cx="3010508" cy="738952"/>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19050" tIns="19050" rIns="19050" bIns="19050"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class of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 program running on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server</a:t>
              </a:r>
            </a:p>
          </p:txBody>
        </p:sp>
        <p:grpSp>
          <p:nvGrpSpPr>
            <p:cNvPr id="8" name="Group">
              <a:extLst>
                <a:ext uri="{FF2B5EF4-FFF2-40B4-BE49-F238E27FC236}">
                  <a16:creationId xmlns:a16="http://schemas.microsoft.com/office/drawing/2014/main" id="{AE2EBAC4-BAE5-E8EB-B885-FF2064497B96}"/>
                </a:ext>
              </a:extLst>
            </p:cNvPr>
            <p:cNvGrpSpPr/>
            <p:nvPr/>
          </p:nvGrpSpPr>
          <p:grpSpPr>
            <a:xfrm>
              <a:off x="8829188" y="6906017"/>
              <a:ext cx="3010509" cy="2617165"/>
              <a:chOff x="135141" y="-403674"/>
              <a:chExt cx="3010508" cy="2617165"/>
            </a:xfrm>
          </p:grpSpPr>
          <p:sp>
            <p:nvSpPr>
              <p:cNvPr id="14" name="1 process running on a web server">
                <a:extLst>
                  <a:ext uri="{FF2B5EF4-FFF2-40B4-BE49-F238E27FC236}">
                    <a16:creationId xmlns:a16="http://schemas.microsoft.com/office/drawing/2014/main" id="{939EEB14-B38E-D149-35BB-C969E67E91EE}"/>
                  </a:ext>
                </a:extLst>
              </p:cNvPr>
              <p:cNvSpPr/>
              <p:nvPr/>
            </p:nvSpPr>
            <p:spPr>
              <a:xfrm>
                <a:off x="135141" y="1474539"/>
                <a:ext cx="3010508" cy="73895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19050" tIns="19050" rIns="19050" bIns="19050" numCol="1"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program</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 running on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server</a:t>
                </a:r>
              </a:p>
            </p:txBody>
          </p:sp>
          <p:pic>
            <p:nvPicPr>
              <p:cNvPr id="15" name="Image" descr="Image">
                <a:extLst>
                  <a:ext uri="{FF2B5EF4-FFF2-40B4-BE49-F238E27FC236}">
                    <a16:creationId xmlns:a16="http://schemas.microsoft.com/office/drawing/2014/main" id="{D018114F-CDAE-664D-1E63-266A65A15A65}"/>
                  </a:ext>
                </a:extLst>
              </p:cNvPr>
              <p:cNvPicPr>
                <a:picLocks noChangeAspect="1"/>
              </p:cNvPicPr>
              <p:nvPr/>
            </p:nvPicPr>
            <p:blipFill>
              <a:blip r:embed="rId3"/>
              <a:stretch>
                <a:fillRect/>
              </a:stretch>
            </p:blipFill>
            <p:spPr>
              <a:xfrm>
                <a:off x="817668" y="-403674"/>
                <a:ext cx="1375172" cy="1268016"/>
              </a:xfrm>
              <a:prstGeom prst="rect">
                <a:avLst/>
              </a:prstGeom>
              <a:ln w="12700" cap="flat">
                <a:noFill/>
                <a:miter lim="400000"/>
              </a:ln>
              <a:effectLst/>
            </p:spPr>
          </p:pic>
        </p:grpSp>
        <p:grpSp>
          <p:nvGrpSpPr>
            <p:cNvPr id="9" name="Group">
              <a:extLst>
                <a:ext uri="{FF2B5EF4-FFF2-40B4-BE49-F238E27FC236}">
                  <a16:creationId xmlns:a16="http://schemas.microsoft.com/office/drawing/2014/main" id="{2BA7FA78-D35C-7245-7822-42ED35A659BE}"/>
                </a:ext>
              </a:extLst>
            </p:cNvPr>
            <p:cNvGrpSpPr/>
            <p:nvPr/>
          </p:nvGrpSpPr>
          <p:grpSpPr>
            <a:xfrm>
              <a:off x="13665882" y="7138801"/>
              <a:ext cx="898133" cy="1074874"/>
              <a:chOff x="-71502" y="-267461"/>
              <a:chExt cx="898131" cy="1074873"/>
            </a:xfrm>
          </p:grpSpPr>
          <p:sp>
            <p:nvSpPr>
              <p:cNvPr id="12" name="Mork">
                <a:extLst>
                  <a:ext uri="{FF2B5EF4-FFF2-40B4-BE49-F238E27FC236}">
                    <a16:creationId xmlns:a16="http://schemas.microsoft.com/office/drawing/2014/main" id="{FED261E5-FD42-1C4E-5CCB-21652F755266}"/>
                  </a:ext>
                </a:extLst>
              </p:cNvPr>
              <p:cNvSpPr/>
              <p:nvPr/>
            </p:nvSpPr>
            <p:spPr>
              <a:xfrm>
                <a:off x="-71502" y="-267461"/>
                <a:ext cx="826629" cy="10748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5879" y="0"/>
                    </a:lnTo>
                    <a:lnTo>
                      <a:pt x="21600" y="4443"/>
                    </a:lnTo>
                    <a:lnTo>
                      <a:pt x="21600" y="21496"/>
                    </a:lnTo>
                    <a:lnTo>
                      <a:pt x="0" y="21600"/>
                    </a:lnTo>
                    <a:close/>
                  </a:path>
                </a:pathLst>
              </a:custGeom>
              <a:blipFill rotWithShape="1">
                <a:blip r:embed="rId4"/>
                <a:srcRect/>
                <a:tile tx="0" ty="0" sx="100000" sy="100000" flip="none" algn="tl"/>
              </a:blipFill>
              <a:ln w="3175" cap="flat">
                <a:noFill/>
                <a:miter lim="400000"/>
              </a:ln>
              <a:effectLst>
                <a:outerShdw blurRad="50800" dist="25400" dir="5400000" rotWithShape="0">
                  <a:srgbClr val="000000">
                    <a:alpha val="50000"/>
                  </a:srgbClr>
                </a:outerShdw>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229" tIns="50229" rIns="50229" bIns="50229" numCol="1" anchor="ctr">
                <a:noAutofit/>
              </a:bodyPr>
              <a:lstStyle>
                <a:lvl1pPr algn="ctr" defTabSz="1155278">
                  <a:defRPr sz="1600">
                    <a:solidFill>
                      <a:srgbClr val="FFFFFF"/>
                    </a:solidFill>
                    <a:latin typeface="Helvetica Light"/>
                    <a:ea typeface="Helvetica Light"/>
                    <a:cs typeface="Helvetica Light"/>
                    <a:sym typeface="Helvetica Light"/>
                  </a:defRPr>
                </a:lvl1pPr>
              </a:lstStyle>
              <a:p>
                <a:pPr marL="0" marR="0" lvl="0" indent="0" algn="ctr" defTabSz="1155278" rtl="0" eaLnBrk="1" fontAlgn="auto" latinLnBrk="0" hangingPunct="1">
                  <a:lnSpc>
                    <a:spcPct val="100000"/>
                  </a:lnSpc>
                  <a:spcBef>
                    <a:spcPts val="0"/>
                  </a:spcBef>
                  <a:spcAft>
                    <a:spcPts val="0"/>
                  </a:spcAft>
                  <a:buClrTx/>
                  <a:buSzTx/>
                  <a:buFontTx/>
                  <a:buNone/>
                  <a:tabLst/>
                  <a:defRPr/>
                </a:pPr>
                <a:r>
                  <a:rPr kumimoji="0" sz="800" b="0" i="0" u="none" strike="noStrike" kern="1200" cap="none" spc="0" normalizeH="0" baseline="0" noProof="0" err="1">
                    <a:ln>
                      <a:noFill/>
                    </a:ln>
                    <a:solidFill>
                      <a:srgbClr val="FFFFFF"/>
                    </a:solidFill>
                    <a:effectLst/>
                    <a:uLnTx/>
                    <a:uFillTx/>
                    <a:latin typeface="Helvetica Light"/>
                    <a:sym typeface="Helvetica Light"/>
                  </a:rPr>
                  <a:t>Mork</a:t>
                </a:r>
                <a:endParaRPr kumimoji="0" sz="800" b="0" i="0" u="none" strike="noStrike" kern="1200" cap="none" spc="0" normalizeH="0" baseline="0" noProof="0">
                  <a:ln>
                    <a:noFill/>
                  </a:ln>
                  <a:solidFill>
                    <a:srgbClr val="FFFFFF"/>
                  </a:solidFill>
                  <a:effectLst/>
                  <a:uLnTx/>
                  <a:uFillTx/>
                  <a:latin typeface="Helvetica Light"/>
                  <a:sym typeface="Helvetica Light"/>
                </a:endParaRPr>
              </a:p>
            </p:txBody>
          </p:sp>
          <p:sp>
            <p:nvSpPr>
              <p:cNvPr id="13" name="Triangle">
                <a:extLst>
                  <a:ext uri="{FF2B5EF4-FFF2-40B4-BE49-F238E27FC236}">
                    <a16:creationId xmlns:a16="http://schemas.microsoft.com/office/drawing/2014/main" id="{E4472B7F-7B36-C3B9-A1F7-633CFF80CB69}"/>
                  </a:ext>
                </a:extLst>
              </p:cNvPr>
              <p:cNvSpPr/>
              <p:nvPr/>
            </p:nvSpPr>
            <p:spPr>
              <a:xfrm>
                <a:off x="600980" y="0"/>
                <a:ext cx="225649" cy="2256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3175" cap="flat">
                <a:noFill/>
                <a:miter lim="400000"/>
              </a:ln>
              <a:effectLst>
                <a:outerShdw blurRad="101600" dist="101600" dir="7918891" rotWithShape="0">
                  <a:srgbClr val="000000">
                    <a:alpha val="83238"/>
                  </a:srgbClr>
                </a:outerShdw>
              </a:effectLst>
            </p:spPr>
            <p:txBody>
              <a:bodyPr wrap="square" lIns="50229" tIns="50229" rIns="50229" bIns="50229" numCol="1" anchor="ctr">
                <a:noAutofit/>
              </a:bodyPr>
              <a:lstStyle/>
              <a:p>
                <a:pPr marL="0" marR="0" lvl="0" indent="0" algn="ctr" defTabSz="577639" rtl="0" eaLnBrk="1" fontAlgn="auto" latinLnBrk="0" hangingPunct="1">
                  <a:lnSpc>
                    <a:spcPct val="100000"/>
                  </a:lnSpc>
                  <a:spcBef>
                    <a:spcPts val="0"/>
                  </a:spcBef>
                  <a:spcAft>
                    <a:spcPts val="0"/>
                  </a:spcAft>
                  <a:buClrTx/>
                  <a:buSzTx/>
                  <a:buFontTx/>
                  <a:buNone/>
                  <a:tabLst/>
                  <a:defRPr sz="4400">
                    <a:solidFill>
                      <a:srgbClr val="FFFFFF"/>
                    </a:solidFill>
                    <a:latin typeface="Helvetica Light"/>
                    <a:ea typeface="Helvetica Light"/>
                    <a:cs typeface="Helvetica Light"/>
                    <a:sym typeface="Helvetica Light"/>
                  </a:defRPr>
                </a:pPr>
                <a:endParaRPr kumimoji="0" sz="2200" b="0" i="0" u="none" strike="noStrike" kern="1200" cap="none" spc="0" normalizeH="0" baseline="0" noProof="0">
                  <a:ln>
                    <a:noFill/>
                  </a:ln>
                  <a:solidFill>
                    <a:srgbClr val="FFFFFF"/>
                  </a:solidFill>
                  <a:effectLst/>
                  <a:uLnTx/>
                  <a:uFillTx/>
                  <a:latin typeface="Helvetica Light"/>
                  <a:sym typeface="Helvetica Light"/>
                </a:endParaRPr>
              </a:p>
            </p:txBody>
          </p:sp>
        </p:grpSp>
        <p:sp>
          <p:nvSpPr>
            <p:cNvPr id="10" name="Unit">
              <a:extLst>
                <a:ext uri="{FF2B5EF4-FFF2-40B4-BE49-F238E27FC236}">
                  <a16:creationId xmlns:a16="http://schemas.microsoft.com/office/drawing/2014/main" id="{509CFFB4-D9E4-C2CF-DCF3-AFA6B816AFF6}"/>
                </a:ext>
              </a:extLst>
            </p:cNvPr>
            <p:cNvSpPr txBox="1"/>
            <p:nvPr/>
          </p:nvSpPr>
          <p:spPr>
            <a:xfrm>
              <a:off x="13792720" y="5653896"/>
              <a:ext cx="715958" cy="396249"/>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19050" tIns="19050" rIns="19050" bIns="19050" anchor="ctr">
              <a:spAutoFit/>
            </a:bodyPr>
            <a:lstStyle>
              <a:lvl1pPr algn="ctr" defTabSz="2438339">
                <a:defRPr sz="3200" b="1">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Unit</a:t>
              </a:r>
            </a:p>
          </p:txBody>
        </p:sp>
        <p:sp>
          <p:nvSpPr>
            <p:cNvPr id="11" name="Integration">
              <a:extLst>
                <a:ext uri="{FF2B5EF4-FFF2-40B4-BE49-F238E27FC236}">
                  <a16:creationId xmlns:a16="http://schemas.microsoft.com/office/drawing/2014/main" id="{C3720D14-A997-7C6C-38C6-72FC8A962554}"/>
                </a:ext>
              </a:extLst>
            </p:cNvPr>
            <p:cNvSpPr txBox="1"/>
            <p:nvPr/>
          </p:nvSpPr>
          <p:spPr>
            <a:xfrm>
              <a:off x="9295830" y="5653896"/>
              <a:ext cx="1806943" cy="396249"/>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19050" tIns="19050" rIns="19050" bIns="19050" anchor="ctr">
              <a:spAutoFit/>
            </a:bodyPr>
            <a:lstStyle>
              <a:lvl1pPr algn="ctr" defTabSz="2438339">
                <a:defRPr sz="3200" b="1">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Integration</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sting Scopes Larger than Units"/>
          <p:cNvSpPr txBox="1">
            <a:spLocks noGrp="1"/>
          </p:cNvSpPr>
          <p:nvPr>
            <p:ph type="title"/>
          </p:nvPr>
        </p:nvSpPr>
        <p:spPr>
          <a:prstGeom prst="rect">
            <a:avLst/>
          </a:prstGeom>
        </p:spPr>
        <p:txBody>
          <a:bodyPr/>
          <a:lstStyle/>
          <a:p>
            <a:r>
              <a:rPr lang="en-US" dirty="0"/>
              <a:t>Integration tests may be larger, even enormous</a:t>
            </a:r>
            <a:endParaRPr dirty="0"/>
          </a:p>
        </p:txBody>
      </p:sp>
      <p:sp>
        <p:nvSpPr>
          <p:cNvPr id="13" name="Text Placeholder 12">
            <a:extLst>
              <a:ext uri="{FF2B5EF4-FFF2-40B4-BE49-F238E27FC236}">
                <a16:creationId xmlns:a16="http://schemas.microsoft.com/office/drawing/2014/main" id="{5ABA7809-B73D-F30C-5815-A4A18F2FA62B}"/>
              </a:ext>
            </a:extLst>
          </p:cNvPr>
          <p:cNvSpPr>
            <a:spLocks noGrp="1"/>
          </p:cNvSpPr>
          <p:nvPr>
            <p:ph type="body" idx="1"/>
          </p:nvPr>
        </p:nvSpPr>
        <p:spPr>
          <a:xfrm>
            <a:off x="833254" y="1764080"/>
            <a:ext cx="4884174" cy="2750022"/>
          </a:xfrm>
        </p:spPr>
        <p:txBody>
          <a:bodyPr>
            <a:normAutofit/>
          </a:bodyPr>
          <a:lstStyle/>
          <a:p>
            <a:r>
              <a:rPr lang="en-US" dirty="0"/>
              <a:t>Does the presence of other jobs on our server change the behavior of our program?</a:t>
            </a:r>
          </a:p>
          <a:p>
            <a:r>
              <a:rPr lang="en-US" dirty="0"/>
              <a:t>Does the presence of the other servers change the behavior of our program?</a:t>
            </a:r>
          </a:p>
        </p:txBody>
      </p:sp>
      <p:sp>
        <p:nvSpPr>
          <p:cNvPr id="148" name="Slide Number"/>
          <p:cNvSpPr txBox="1">
            <a:spLocks noGrp="1"/>
          </p:cNvSpPr>
          <p:nvPr>
            <p:ph type="sldNum" sz="quarter" idx="2"/>
          </p:nvPr>
        </p:nvSpPr>
        <p:spPr>
          <a:xfrm>
            <a:off x="22203052" y="12835870"/>
            <a:ext cx="504548" cy="483910"/>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tIns="91439" bIns="9143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18288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a:lstStyle>
          <a:p>
            <a:pPr marL="0" marR="0" lvl="0" indent="0" algn="r" defTabSz="18288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2400" b="0" i="0" u="none" strike="noStrike" kern="1200" cap="none" spc="0" normalizeH="0" baseline="0" noProof="0" smtClean="0">
                <a:ln>
                  <a:noFill/>
                </a:ln>
                <a:solidFill>
                  <a:srgbClr val="888888"/>
                </a:solidFill>
                <a:effectLst/>
                <a:uLnTx/>
                <a:uFillTx/>
                <a:latin typeface="Calibri Light" panose="020F0302020204030204"/>
                <a:ea typeface="+mj-ea"/>
                <a:cs typeface="+mj-cs"/>
                <a:sym typeface="Calibri"/>
              </a:rPr>
              <a:pPr marL="0" marR="0" lvl="0" indent="0" algn="r" defTabSz="1828800" rtl="0" eaLnBrk="1" fontAlgn="auto" latinLnBrk="0" hangingPunct="0">
                <a:lnSpc>
                  <a:spcPct val="100000"/>
                </a:lnSpc>
                <a:spcBef>
                  <a:spcPts val="0"/>
                </a:spcBef>
                <a:spcAft>
                  <a:spcPts val="0"/>
                </a:spcAft>
                <a:buClrTx/>
                <a:buSzTx/>
                <a:buFontTx/>
                <a:buNone/>
                <a:tabLst/>
                <a:defRPr/>
              </a:pPr>
              <a:t>16</a:t>
            </a:fld>
            <a:endParaRPr kumimoji="0" sz="2400" b="0" i="0" u="none" strike="noStrike" kern="1200" cap="none" spc="0" normalizeH="0" baseline="0" noProof="0">
              <a:ln>
                <a:noFill/>
              </a:ln>
              <a:solidFill>
                <a:srgbClr val="888888"/>
              </a:solidFill>
              <a:effectLst/>
              <a:uLnTx/>
              <a:uFillTx/>
              <a:latin typeface="Calibri Light" panose="020F0302020204030204"/>
              <a:ea typeface="+mj-ea"/>
              <a:cs typeface="+mj-cs"/>
              <a:sym typeface="Calibri"/>
            </a:endParaRPr>
          </a:p>
        </p:txBody>
      </p:sp>
      <p:grpSp>
        <p:nvGrpSpPr>
          <p:cNvPr id="3" name="Group 2">
            <a:extLst>
              <a:ext uri="{FF2B5EF4-FFF2-40B4-BE49-F238E27FC236}">
                <a16:creationId xmlns:a16="http://schemas.microsoft.com/office/drawing/2014/main" id="{882624A8-3C05-BB5F-C6E4-ED497C1BBFB9}"/>
              </a:ext>
            </a:extLst>
          </p:cNvPr>
          <p:cNvGrpSpPr/>
          <p:nvPr/>
        </p:nvGrpSpPr>
        <p:grpSpPr>
          <a:xfrm>
            <a:off x="6285182" y="1546348"/>
            <a:ext cx="5068618" cy="2290247"/>
            <a:chOff x="7342684" y="3616102"/>
            <a:chExt cx="13723119" cy="6589058"/>
          </a:xfrm>
        </p:grpSpPr>
        <p:grpSp>
          <p:nvGrpSpPr>
            <p:cNvPr id="8" name="Group 7">
              <a:extLst>
                <a:ext uri="{FF2B5EF4-FFF2-40B4-BE49-F238E27FC236}">
                  <a16:creationId xmlns:a16="http://schemas.microsoft.com/office/drawing/2014/main" id="{F8002A23-91A2-0AB5-B9BC-973277723BE2}"/>
                </a:ext>
              </a:extLst>
            </p:cNvPr>
            <p:cNvGrpSpPr/>
            <p:nvPr/>
          </p:nvGrpSpPr>
          <p:grpSpPr>
            <a:xfrm>
              <a:off x="12192000" y="3623270"/>
              <a:ext cx="8873803" cy="6581890"/>
              <a:chOff x="8562553" y="5385991"/>
              <a:chExt cx="7258894" cy="4580492"/>
            </a:xfrm>
          </p:grpSpPr>
          <p:sp>
            <p:nvSpPr>
              <p:cNvPr id="15" name="Rectangle">
                <a:extLst>
                  <a:ext uri="{FF2B5EF4-FFF2-40B4-BE49-F238E27FC236}">
                    <a16:creationId xmlns:a16="http://schemas.microsoft.com/office/drawing/2014/main" id="{B6C96C21-3C5E-2BD4-82BA-E21859A4EFF5}"/>
                  </a:ext>
                </a:extLst>
              </p:cNvPr>
              <p:cNvSpPr/>
              <p:nvPr/>
            </p:nvSpPr>
            <p:spPr>
              <a:xfrm>
                <a:off x="8562553" y="5385991"/>
                <a:ext cx="3966808" cy="4580492"/>
              </a:xfrm>
              <a:prstGeom prst="rect">
                <a:avLst/>
              </a:prstGeom>
              <a:solidFill>
                <a:srgbClr val="DEA983"/>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6" name="Rectangle">
                <a:extLst>
                  <a:ext uri="{FF2B5EF4-FFF2-40B4-BE49-F238E27FC236}">
                    <a16:creationId xmlns:a16="http://schemas.microsoft.com/office/drawing/2014/main" id="{6F826A0C-7745-CE1E-BBB3-2A492523DCFF}"/>
                  </a:ext>
                </a:extLst>
              </p:cNvPr>
              <p:cNvSpPr/>
              <p:nvPr/>
            </p:nvSpPr>
            <p:spPr>
              <a:xfrm>
                <a:off x="12479952" y="5385991"/>
                <a:ext cx="3341495" cy="4580492"/>
              </a:xfrm>
              <a:prstGeom prst="rect">
                <a:avLst/>
              </a:prstGeom>
              <a:solidFill>
                <a:srgbClr val="34A5DA"/>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7" name="1 class of one program running on a web server">
                <a:extLst>
                  <a:ext uri="{FF2B5EF4-FFF2-40B4-BE49-F238E27FC236}">
                    <a16:creationId xmlns:a16="http://schemas.microsoft.com/office/drawing/2014/main" id="{36E45411-7A9D-2DE6-A1EB-FF6985FD632B}"/>
                  </a:ext>
                </a:extLst>
              </p:cNvPr>
              <p:cNvSpPr txBox="1"/>
              <p:nvPr/>
            </p:nvSpPr>
            <p:spPr>
              <a:xfrm>
                <a:off x="12645446" y="7888418"/>
                <a:ext cx="3010509" cy="204894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 tIns="19050" rIns="19050" bIns="19050"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class of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 program running on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server</a:t>
                </a:r>
              </a:p>
            </p:txBody>
          </p:sp>
          <p:grpSp>
            <p:nvGrpSpPr>
              <p:cNvPr id="18" name="Group">
                <a:extLst>
                  <a:ext uri="{FF2B5EF4-FFF2-40B4-BE49-F238E27FC236}">
                    <a16:creationId xmlns:a16="http://schemas.microsoft.com/office/drawing/2014/main" id="{DEDB744D-B10C-1BD3-A858-0EAFA2B45A8A}"/>
                  </a:ext>
                </a:extLst>
              </p:cNvPr>
              <p:cNvGrpSpPr/>
              <p:nvPr/>
            </p:nvGrpSpPr>
            <p:grpSpPr>
              <a:xfrm>
                <a:off x="8829188" y="6906017"/>
                <a:ext cx="3010509" cy="3025674"/>
                <a:chOff x="135141" y="-403674"/>
                <a:chExt cx="3010508" cy="3025672"/>
              </a:xfrm>
            </p:grpSpPr>
            <p:sp>
              <p:nvSpPr>
                <p:cNvPr id="24" name="1 process running on a web server">
                  <a:extLst>
                    <a:ext uri="{FF2B5EF4-FFF2-40B4-BE49-F238E27FC236}">
                      <a16:creationId xmlns:a16="http://schemas.microsoft.com/office/drawing/2014/main" id="{2BAEBA68-DF9F-F6A9-1567-E61CBC2579F1}"/>
                    </a:ext>
                  </a:extLst>
                </p:cNvPr>
                <p:cNvSpPr/>
                <p:nvPr/>
              </p:nvSpPr>
              <p:spPr>
                <a:xfrm>
                  <a:off x="135141" y="1066035"/>
                  <a:ext cx="3010508" cy="155596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program</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 running on </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a:t>
                  </a: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server</a:t>
                  </a:r>
                </a:p>
              </p:txBody>
            </p:sp>
            <p:pic>
              <p:nvPicPr>
                <p:cNvPr id="25" name="Image" descr="Image">
                  <a:extLst>
                    <a:ext uri="{FF2B5EF4-FFF2-40B4-BE49-F238E27FC236}">
                      <a16:creationId xmlns:a16="http://schemas.microsoft.com/office/drawing/2014/main" id="{401EFDA3-C494-E535-9361-C330F91CC730}"/>
                    </a:ext>
                  </a:extLst>
                </p:cNvPr>
                <p:cNvPicPr>
                  <a:picLocks noChangeAspect="1"/>
                </p:cNvPicPr>
                <p:nvPr/>
              </p:nvPicPr>
              <p:blipFill>
                <a:blip r:embed="rId3"/>
                <a:stretch>
                  <a:fillRect/>
                </a:stretch>
              </p:blipFill>
              <p:spPr>
                <a:xfrm>
                  <a:off x="817668" y="-403674"/>
                  <a:ext cx="1375172" cy="1268016"/>
                </a:xfrm>
                <a:prstGeom prst="rect">
                  <a:avLst/>
                </a:prstGeom>
                <a:ln w="12700" cap="flat">
                  <a:noFill/>
                  <a:miter lim="400000"/>
                </a:ln>
                <a:effectLst/>
              </p:spPr>
            </p:pic>
          </p:grpSp>
          <p:grpSp>
            <p:nvGrpSpPr>
              <p:cNvPr id="19" name="Group">
                <a:extLst>
                  <a:ext uri="{FF2B5EF4-FFF2-40B4-BE49-F238E27FC236}">
                    <a16:creationId xmlns:a16="http://schemas.microsoft.com/office/drawing/2014/main" id="{BADB658A-979A-0026-8450-0F209F5F4702}"/>
                  </a:ext>
                </a:extLst>
              </p:cNvPr>
              <p:cNvGrpSpPr/>
              <p:nvPr/>
            </p:nvGrpSpPr>
            <p:grpSpPr>
              <a:xfrm>
                <a:off x="13607339" y="6950690"/>
                <a:ext cx="956676" cy="1074874"/>
                <a:chOff x="-130045" y="-455572"/>
                <a:chExt cx="956674" cy="1074873"/>
              </a:xfrm>
            </p:grpSpPr>
            <p:sp>
              <p:nvSpPr>
                <p:cNvPr id="22" name="Mork">
                  <a:extLst>
                    <a:ext uri="{FF2B5EF4-FFF2-40B4-BE49-F238E27FC236}">
                      <a16:creationId xmlns:a16="http://schemas.microsoft.com/office/drawing/2014/main" id="{C89004A6-19C5-DED7-2945-7F9F3A29AED4}"/>
                    </a:ext>
                  </a:extLst>
                </p:cNvPr>
                <p:cNvSpPr/>
                <p:nvPr/>
              </p:nvSpPr>
              <p:spPr>
                <a:xfrm>
                  <a:off x="-130045" y="-455572"/>
                  <a:ext cx="826629" cy="10748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5879" y="0"/>
                      </a:lnTo>
                      <a:lnTo>
                        <a:pt x="21600" y="4443"/>
                      </a:lnTo>
                      <a:lnTo>
                        <a:pt x="21600" y="21496"/>
                      </a:lnTo>
                      <a:lnTo>
                        <a:pt x="0" y="21600"/>
                      </a:lnTo>
                      <a:close/>
                    </a:path>
                  </a:pathLst>
                </a:custGeom>
                <a:blipFill rotWithShape="1">
                  <a:blip r:embed="rId4"/>
                  <a:srcRect/>
                  <a:tile tx="0" ty="0" sx="100000" sy="100000" flip="none" algn="tl"/>
                </a:blipFill>
                <a:ln w="3175" cap="flat">
                  <a:noFill/>
                  <a:miter lim="400000"/>
                </a:ln>
                <a:effectLst>
                  <a:outerShdw blurRad="508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229" tIns="50229" rIns="50229" bIns="50229" numCol="1" anchor="ctr">
                  <a:noAutofit/>
                </a:bodyPr>
                <a:lstStyle>
                  <a:lvl1pPr algn="ctr" defTabSz="1155278">
                    <a:defRPr sz="1600">
                      <a:solidFill>
                        <a:srgbClr val="FFFFFF"/>
                      </a:solidFill>
                      <a:latin typeface="Helvetica Light"/>
                      <a:ea typeface="Helvetica Light"/>
                      <a:cs typeface="Helvetica Light"/>
                      <a:sym typeface="Helvetica Light"/>
                    </a:defRPr>
                  </a:lvl1pPr>
                </a:lstStyle>
                <a:p>
                  <a:pPr marL="0" marR="0" lvl="0" indent="0" algn="ctr" defTabSz="1155278" rtl="0" eaLnBrk="1" fontAlgn="auto" latinLnBrk="0" hangingPunct="1">
                    <a:lnSpc>
                      <a:spcPct val="100000"/>
                    </a:lnSpc>
                    <a:spcBef>
                      <a:spcPts val="0"/>
                    </a:spcBef>
                    <a:spcAft>
                      <a:spcPts val="0"/>
                    </a:spcAft>
                    <a:buClrTx/>
                    <a:buSzTx/>
                    <a:buFontTx/>
                    <a:buNone/>
                    <a:tabLst/>
                    <a:defRPr/>
                  </a:pPr>
                  <a:r>
                    <a:rPr kumimoji="0" sz="800" b="0" i="0" u="none" strike="noStrike" kern="1200" cap="none" spc="0" normalizeH="0" baseline="0" noProof="0" err="1">
                      <a:ln>
                        <a:noFill/>
                      </a:ln>
                      <a:solidFill>
                        <a:srgbClr val="FFFFFF"/>
                      </a:solidFill>
                      <a:effectLst/>
                      <a:uLnTx/>
                      <a:uFillTx/>
                      <a:latin typeface="Helvetica Light"/>
                      <a:sym typeface="Helvetica Light"/>
                    </a:rPr>
                    <a:t>Mork</a:t>
                  </a:r>
                  <a:endParaRPr kumimoji="0" sz="800" b="0" i="0" u="none" strike="noStrike" kern="1200" cap="none" spc="0" normalizeH="0" baseline="0" noProof="0">
                    <a:ln>
                      <a:noFill/>
                    </a:ln>
                    <a:solidFill>
                      <a:srgbClr val="FFFFFF"/>
                    </a:solidFill>
                    <a:effectLst/>
                    <a:uLnTx/>
                    <a:uFillTx/>
                    <a:latin typeface="Helvetica Light"/>
                    <a:sym typeface="Helvetica Light"/>
                  </a:endParaRPr>
                </a:p>
              </p:txBody>
            </p:sp>
            <p:sp>
              <p:nvSpPr>
                <p:cNvPr id="23" name="Triangle">
                  <a:extLst>
                    <a:ext uri="{FF2B5EF4-FFF2-40B4-BE49-F238E27FC236}">
                      <a16:creationId xmlns:a16="http://schemas.microsoft.com/office/drawing/2014/main" id="{1073B486-9E20-299D-BB08-F68FE19C37CD}"/>
                    </a:ext>
                  </a:extLst>
                </p:cNvPr>
                <p:cNvSpPr/>
                <p:nvPr/>
              </p:nvSpPr>
              <p:spPr>
                <a:xfrm>
                  <a:off x="600980" y="0"/>
                  <a:ext cx="225649" cy="2256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3175" cap="flat">
                  <a:noFill/>
                  <a:miter lim="400000"/>
                </a:ln>
                <a:effectLst>
                  <a:outerShdw blurRad="101600" dist="101600" dir="7918891" rotWithShape="0">
                    <a:srgbClr val="000000">
                      <a:alpha val="83238"/>
                    </a:srgbClr>
                  </a:outerShdw>
                </a:effectLst>
              </p:spPr>
              <p:txBody>
                <a:bodyPr wrap="square" lIns="50229" tIns="50229" rIns="50229" bIns="50229" numCol="1" anchor="ctr">
                  <a:noAutofit/>
                </a:bodyPr>
                <a:lstStyle/>
                <a:p>
                  <a:pPr marL="0" marR="0" lvl="0" indent="0" algn="ctr" defTabSz="577639" rtl="0" eaLnBrk="1" fontAlgn="auto" latinLnBrk="0" hangingPunct="1">
                    <a:lnSpc>
                      <a:spcPct val="100000"/>
                    </a:lnSpc>
                    <a:spcBef>
                      <a:spcPts val="0"/>
                    </a:spcBef>
                    <a:spcAft>
                      <a:spcPts val="0"/>
                    </a:spcAft>
                    <a:buClrTx/>
                    <a:buSzTx/>
                    <a:buFontTx/>
                    <a:buNone/>
                    <a:tabLst/>
                    <a:defRPr sz="4400">
                      <a:solidFill>
                        <a:srgbClr val="FFFFFF"/>
                      </a:solidFill>
                      <a:latin typeface="Helvetica Light"/>
                      <a:ea typeface="Helvetica Light"/>
                      <a:cs typeface="Helvetica Light"/>
                      <a:sym typeface="Helvetica Light"/>
                    </a:defRPr>
                  </a:pPr>
                  <a:endParaRPr kumimoji="0" sz="2200" b="0" i="0" u="none" strike="noStrike" kern="1200" cap="none" spc="0" normalizeH="0" baseline="0" noProof="0">
                    <a:ln>
                      <a:noFill/>
                    </a:ln>
                    <a:solidFill>
                      <a:srgbClr val="FFFFFF"/>
                    </a:solidFill>
                    <a:effectLst/>
                    <a:uLnTx/>
                    <a:uFillTx/>
                    <a:latin typeface="Helvetica Light"/>
                    <a:sym typeface="Helvetica Light"/>
                  </a:endParaRPr>
                </a:p>
              </p:txBody>
            </p:sp>
          </p:grpSp>
          <p:sp>
            <p:nvSpPr>
              <p:cNvPr id="20" name="Unit">
                <a:extLst>
                  <a:ext uri="{FF2B5EF4-FFF2-40B4-BE49-F238E27FC236}">
                    <a16:creationId xmlns:a16="http://schemas.microsoft.com/office/drawing/2014/main" id="{C5612D17-4DD7-8D22-E155-39952F56B41B}"/>
                  </a:ext>
                </a:extLst>
              </p:cNvPr>
              <p:cNvSpPr txBox="1"/>
              <p:nvPr/>
            </p:nvSpPr>
            <p:spPr>
              <a:xfrm>
                <a:off x="13666089" y="5567018"/>
                <a:ext cx="969217" cy="57000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ctr" defTabSz="2438339">
                  <a:defRPr sz="3200" b="1">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Unit</a:t>
                </a:r>
              </a:p>
            </p:txBody>
          </p:sp>
          <p:sp>
            <p:nvSpPr>
              <p:cNvPr id="21" name="Integration">
                <a:extLst>
                  <a:ext uri="{FF2B5EF4-FFF2-40B4-BE49-F238E27FC236}">
                    <a16:creationId xmlns:a16="http://schemas.microsoft.com/office/drawing/2014/main" id="{AA06CAA8-683E-0423-D057-0F74D8D9DA4B}"/>
                  </a:ext>
                </a:extLst>
              </p:cNvPr>
              <p:cNvSpPr txBox="1"/>
              <p:nvPr/>
            </p:nvSpPr>
            <p:spPr>
              <a:xfrm>
                <a:off x="8976243" y="5567018"/>
                <a:ext cx="2446120" cy="57000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ctr" defTabSz="2438339">
                  <a:defRPr sz="3200" b="1">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Integration</a:t>
                </a:r>
              </a:p>
            </p:txBody>
          </p:sp>
        </p:grpSp>
        <p:sp>
          <p:nvSpPr>
            <p:cNvPr id="9" name="Rectangle">
              <a:extLst>
                <a:ext uri="{FF2B5EF4-FFF2-40B4-BE49-F238E27FC236}">
                  <a16:creationId xmlns:a16="http://schemas.microsoft.com/office/drawing/2014/main" id="{E7EB83C4-B6D6-6712-2DE1-7D8D54DAB48A}"/>
                </a:ext>
              </a:extLst>
            </p:cNvPr>
            <p:cNvSpPr/>
            <p:nvPr/>
          </p:nvSpPr>
          <p:spPr>
            <a:xfrm>
              <a:off x="7342684" y="3616102"/>
              <a:ext cx="4849316" cy="6581890"/>
            </a:xfrm>
            <a:prstGeom prst="rect">
              <a:avLst/>
            </a:prstGeom>
            <a:solidFill>
              <a:srgbClr val="DEA983"/>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grpSp>
          <p:nvGrpSpPr>
            <p:cNvPr id="10" name="Group">
              <a:extLst>
                <a:ext uri="{FF2B5EF4-FFF2-40B4-BE49-F238E27FC236}">
                  <a16:creationId xmlns:a16="http://schemas.microsoft.com/office/drawing/2014/main" id="{1ADB4234-C35A-46EC-E9A1-382A228DCDA8}"/>
                </a:ext>
              </a:extLst>
            </p:cNvPr>
            <p:cNvGrpSpPr/>
            <p:nvPr/>
          </p:nvGrpSpPr>
          <p:grpSpPr>
            <a:xfrm>
              <a:off x="7979858" y="5436282"/>
              <a:ext cx="3894729" cy="3722302"/>
              <a:chOff x="159880" y="-374102"/>
              <a:chExt cx="3894726" cy="2182330"/>
            </a:xfrm>
          </p:grpSpPr>
          <p:sp>
            <p:nvSpPr>
              <p:cNvPr id="11" name="1 web server in a cluster of 100,000">
                <a:extLst>
                  <a:ext uri="{FF2B5EF4-FFF2-40B4-BE49-F238E27FC236}">
                    <a16:creationId xmlns:a16="http://schemas.microsoft.com/office/drawing/2014/main" id="{81078383-4619-27F6-BE0B-150BF7C7538A}"/>
                  </a:ext>
                </a:extLst>
              </p:cNvPr>
              <p:cNvSpPr/>
              <p:nvPr/>
            </p:nvSpPr>
            <p:spPr>
              <a:xfrm>
                <a:off x="442109" y="82084"/>
                <a:ext cx="3010509" cy="172614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19050" tIns="19050" rIns="19050" bIns="19050" numCol="1"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1 web server in a cluster of 100,000</a:t>
                </a:r>
                <a:r>
                  <a:rPr kumimoji="0" lang="en-US"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rPr>
                  <a:t> servers</a:t>
                </a:r>
                <a:endParaRPr kumimoji="0" sz="1600" b="0" i="0" u="none" strike="noStrike" kern="1200" cap="none" spc="0" normalizeH="0" baseline="0" noProof="0">
                  <a:ln>
                    <a:noFill/>
                  </a:ln>
                  <a:solidFill>
                    <a:prstClr val="black"/>
                  </a:solidFill>
                  <a:effectLst/>
                  <a:uLnTx/>
                  <a:uFillTx/>
                  <a:latin typeface="Calibri Light" panose="020F0302020204030204"/>
                  <a:ea typeface="Helvetica Neue"/>
                  <a:cs typeface="Helvetica Neue"/>
                  <a:sym typeface="Helvetica Neue"/>
                </a:endParaRPr>
              </a:p>
            </p:txBody>
          </p:sp>
          <p:pic>
            <p:nvPicPr>
              <p:cNvPr id="14" name="Image" descr="Image">
                <a:extLst>
                  <a:ext uri="{FF2B5EF4-FFF2-40B4-BE49-F238E27FC236}">
                    <a16:creationId xmlns:a16="http://schemas.microsoft.com/office/drawing/2014/main" id="{70F17FBE-AC79-3C79-C924-E74A20C88CBA}"/>
                  </a:ext>
                </a:extLst>
              </p:cNvPr>
              <p:cNvPicPr>
                <a:picLocks noChangeAspect="1"/>
              </p:cNvPicPr>
              <p:nvPr/>
            </p:nvPicPr>
            <p:blipFill>
              <a:blip r:embed="rId5"/>
              <a:stretch>
                <a:fillRect/>
              </a:stretch>
            </p:blipFill>
            <p:spPr>
              <a:xfrm>
                <a:off x="159880" y="-374102"/>
                <a:ext cx="3894726" cy="435228"/>
              </a:xfrm>
              <a:prstGeom prst="rect">
                <a:avLst/>
              </a:prstGeom>
              <a:ln w="12700" cap="flat">
                <a:noFill/>
                <a:miter lim="400000"/>
              </a:ln>
              <a:effectLst/>
            </p:spPr>
          </p:pic>
        </p:grpSp>
      </p:grpSp>
      <p:sp>
        <p:nvSpPr>
          <p:cNvPr id="2" name="Rectangle">
            <a:extLst>
              <a:ext uri="{FF2B5EF4-FFF2-40B4-BE49-F238E27FC236}">
                <a16:creationId xmlns:a16="http://schemas.microsoft.com/office/drawing/2014/main" id="{F16F4F23-91B9-6675-BDE8-64FFBB9B44DC}"/>
              </a:ext>
            </a:extLst>
          </p:cNvPr>
          <p:cNvSpPr/>
          <p:nvPr/>
        </p:nvSpPr>
        <p:spPr>
          <a:xfrm>
            <a:off x="3148406" y="3966011"/>
            <a:ext cx="6559351" cy="2290246"/>
          </a:xfrm>
          <a:prstGeom prst="rect">
            <a:avLst/>
          </a:prstGeom>
          <a:solidFill>
            <a:srgbClr val="DEA983"/>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4" name="Rectangle">
            <a:extLst>
              <a:ext uri="{FF2B5EF4-FFF2-40B4-BE49-F238E27FC236}">
                <a16:creationId xmlns:a16="http://schemas.microsoft.com/office/drawing/2014/main" id="{76A005CD-2069-D3CD-6FE9-D5E679E0B247}"/>
              </a:ext>
            </a:extLst>
          </p:cNvPr>
          <p:cNvSpPr/>
          <p:nvPr/>
        </p:nvSpPr>
        <p:spPr>
          <a:xfrm>
            <a:off x="9683053" y="3966011"/>
            <a:ext cx="1670747" cy="2290246"/>
          </a:xfrm>
          <a:prstGeom prst="rect">
            <a:avLst/>
          </a:prstGeom>
          <a:solidFill>
            <a:srgbClr val="34A5DA"/>
          </a:solidFill>
          <a:ln w="3175">
            <a:miter lim="400000"/>
          </a:ln>
        </p:spPr>
        <p:txBody>
          <a:bodyPr lIns="19050" tIns="19050" rIns="19050" bIns="19050" anchor="ctr"/>
          <a:lstStyle/>
          <a:p>
            <a:pPr marL="0" marR="0" lvl="0" indent="0" algn="ctr" defTabSz="412750" rtl="0" eaLnBrk="1" fontAlgn="auto" latinLnBrk="0" hangingPunct="1">
              <a:lnSpc>
                <a:spcPct val="100000"/>
              </a:lnSpc>
              <a:spcBef>
                <a:spcPts val="0"/>
              </a:spcBef>
              <a:spcAft>
                <a:spcPts val="0"/>
              </a:spcAft>
              <a:buClrTx/>
              <a:buSzTx/>
              <a:buFontTx/>
              <a:buNone/>
              <a:tabLst/>
              <a:defRPr sz="2800">
                <a:solidFill>
                  <a:srgbClr val="FFFFFF"/>
                </a:solidFill>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5" name="1 class of one program running on a web server">
            <a:extLst>
              <a:ext uri="{FF2B5EF4-FFF2-40B4-BE49-F238E27FC236}">
                <a16:creationId xmlns:a16="http://schemas.microsoft.com/office/drawing/2014/main" id="{97A19BD8-33E1-DEAA-320D-FA9B5B1A5B95}"/>
              </a:ext>
            </a:extLst>
          </p:cNvPr>
          <p:cNvSpPr txBox="1"/>
          <p:nvPr/>
        </p:nvSpPr>
        <p:spPr>
          <a:xfrm>
            <a:off x="9765800" y="5576717"/>
            <a:ext cx="1505255" cy="546303"/>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19050" tIns="19050" rIns="19050" bIns="19050"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1 class of one program running on a web server</a:t>
            </a:r>
          </a:p>
        </p:txBody>
      </p:sp>
      <p:grpSp>
        <p:nvGrpSpPr>
          <p:cNvPr id="6" name="Group">
            <a:extLst>
              <a:ext uri="{FF2B5EF4-FFF2-40B4-BE49-F238E27FC236}">
                <a16:creationId xmlns:a16="http://schemas.microsoft.com/office/drawing/2014/main" id="{67A49C67-DACC-9ADF-3618-772A8F8546CB}"/>
              </a:ext>
            </a:extLst>
          </p:cNvPr>
          <p:cNvGrpSpPr/>
          <p:nvPr/>
        </p:nvGrpSpPr>
        <p:grpSpPr>
          <a:xfrm>
            <a:off x="7790100" y="4927861"/>
            <a:ext cx="1505255" cy="1030155"/>
            <a:chOff x="0" y="0"/>
            <a:chExt cx="3010508" cy="2060308"/>
          </a:xfrm>
        </p:grpSpPr>
        <p:sp>
          <p:nvSpPr>
            <p:cNvPr id="7" name="1 process running on a web server">
              <a:extLst>
                <a:ext uri="{FF2B5EF4-FFF2-40B4-BE49-F238E27FC236}">
                  <a16:creationId xmlns:a16="http://schemas.microsoft.com/office/drawing/2014/main" id="{253393BC-2CB9-0F2E-B9E4-4E8CD69DD362}"/>
                </a:ext>
              </a:extLst>
            </p:cNvPr>
            <p:cNvSpPr/>
            <p:nvPr/>
          </p:nvSpPr>
          <p:spPr>
            <a:xfrm>
              <a:off x="0" y="1306257"/>
              <a:ext cx="3010508" cy="75405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19050" tIns="19050" rIns="19050" bIns="19050" numCol="1"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1 process running on a web server</a:t>
              </a:r>
            </a:p>
          </p:txBody>
        </p:sp>
        <p:pic>
          <p:nvPicPr>
            <p:cNvPr id="12" name="Image" descr="Image">
              <a:extLst>
                <a:ext uri="{FF2B5EF4-FFF2-40B4-BE49-F238E27FC236}">
                  <a16:creationId xmlns:a16="http://schemas.microsoft.com/office/drawing/2014/main" id="{1A220660-014A-0038-A607-88FE20AEDBEE}"/>
                </a:ext>
              </a:extLst>
            </p:cNvPr>
            <p:cNvPicPr>
              <a:picLocks noChangeAspect="1"/>
            </p:cNvPicPr>
            <p:nvPr/>
          </p:nvPicPr>
          <p:blipFill>
            <a:blip r:embed="rId3"/>
            <a:stretch>
              <a:fillRect/>
            </a:stretch>
          </p:blipFill>
          <p:spPr>
            <a:xfrm>
              <a:off x="817667" y="0"/>
              <a:ext cx="1375172" cy="1268016"/>
            </a:xfrm>
            <a:prstGeom prst="rect">
              <a:avLst/>
            </a:prstGeom>
            <a:ln w="12700" cap="flat">
              <a:noFill/>
              <a:miter lim="400000"/>
            </a:ln>
            <a:effectLst/>
          </p:spPr>
        </p:pic>
      </p:grpSp>
      <p:grpSp>
        <p:nvGrpSpPr>
          <p:cNvPr id="26" name="Group">
            <a:extLst>
              <a:ext uri="{FF2B5EF4-FFF2-40B4-BE49-F238E27FC236}">
                <a16:creationId xmlns:a16="http://schemas.microsoft.com/office/drawing/2014/main" id="{9ED31CC6-2139-D5E3-3A5B-4C0BECB11A11}"/>
              </a:ext>
            </a:extLst>
          </p:cNvPr>
          <p:cNvGrpSpPr/>
          <p:nvPr/>
        </p:nvGrpSpPr>
        <p:grpSpPr>
          <a:xfrm>
            <a:off x="10311769" y="4976146"/>
            <a:ext cx="413316" cy="537438"/>
            <a:chOff x="0" y="0"/>
            <a:chExt cx="826629" cy="1074873"/>
          </a:xfrm>
        </p:grpSpPr>
        <p:sp>
          <p:nvSpPr>
            <p:cNvPr id="27" name="Mork">
              <a:extLst>
                <a:ext uri="{FF2B5EF4-FFF2-40B4-BE49-F238E27FC236}">
                  <a16:creationId xmlns:a16="http://schemas.microsoft.com/office/drawing/2014/main" id="{09A4F2A0-2790-6A81-6890-F63F7E5C3633}"/>
                </a:ext>
              </a:extLst>
            </p:cNvPr>
            <p:cNvSpPr/>
            <p:nvPr/>
          </p:nvSpPr>
          <p:spPr>
            <a:xfrm>
              <a:off x="0" y="0"/>
              <a:ext cx="826629" cy="10748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5879" y="0"/>
                  </a:lnTo>
                  <a:lnTo>
                    <a:pt x="21600" y="4443"/>
                  </a:lnTo>
                  <a:lnTo>
                    <a:pt x="21600" y="21496"/>
                  </a:lnTo>
                  <a:lnTo>
                    <a:pt x="0" y="21600"/>
                  </a:lnTo>
                  <a:close/>
                </a:path>
              </a:pathLst>
            </a:custGeom>
            <a:blipFill rotWithShape="1">
              <a:blip r:embed="rId4"/>
              <a:srcRect/>
              <a:tile tx="0" ty="0" sx="100000" sy="100000" flip="none" algn="tl"/>
            </a:blipFill>
            <a:ln w="3175" cap="flat">
              <a:noFill/>
              <a:miter lim="400000"/>
            </a:ln>
            <a:effectLst>
              <a:outerShdw blurRad="50800" dist="25400" dir="5400000" rotWithShape="0">
                <a:srgbClr val="000000">
                  <a:alpha val="50000"/>
                </a:srgbClr>
              </a:outerShdw>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229" tIns="50229" rIns="50229" bIns="50229" numCol="1" anchor="ctr">
              <a:noAutofit/>
            </a:bodyPr>
            <a:lstStyle>
              <a:lvl1pPr algn="ctr" defTabSz="1155278">
                <a:defRPr sz="1600">
                  <a:solidFill>
                    <a:srgbClr val="FFFFFF"/>
                  </a:solidFill>
                  <a:latin typeface="Helvetica Light"/>
                  <a:ea typeface="Helvetica Light"/>
                  <a:cs typeface="Helvetica Light"/>
                  <a:sym typeface="Helvetica Light"/>
                </a:defRPr>
              </a:lvl1pPr>
            </a:lstStyle>
            <a:p>
              <a:pPr marL="0" marR="0" lvl="0" indent="0" algn="ctr" defTabSz="1155278" rtl="0" eaLnBrk="1" fontAlgn="auto" latinLnBrk="0" hangingPunct="1">
                <a:lnSpc>
                  <a:spcPct val="100000"/>
                </a:lnSpc>
                <a:spcBef>
                  <a:spcPts val="0"/>
                </a:spcBef>
                <a:spcAft>
                  <a:spcPts val="0"/>
                </a:spcAft>
                <a:buClrTx/>
                <a:buSzTx/>
                <a:buFontTx/>
                <a:buNone/>
                <a:tabLst/>
                <a:defRPr/>
              </a:pPr>
              <a:r>
                <a:rPr kumimoji="0" sz="800" b="0" i="0" u="none" strike="noStrike" kern="1200" cap="none" spc="0" normalizeH="0" baseline="0" noProof="0">
                  <a:ln>
                    <a:noFill/>
                  </a:ln>
                  <a:solidFill>
                    <a:srgbClr val="FFFFFF"/>
                  </a:solidFill>
                  <a:effectLst/>
                  <a:uLnTx/>
                  <a:uFillTx/>
                  <a:latin typeface="Helvetica Light"/>
                  <a:sym typeface="Helvetica Light"/>
                </a:rPr>
                <a:t>Mork</a:t>
              </a:r>
            </a:p>
          </p:txBody>
        </p:sp>
        <p:sp>
          <p:nvSpPr>
            <p:cNvPr id="28" name="Triangle">
              <a:extLst>
                <a:ext uri="{FF2B5EF4-FFF2-40B4-BE49-F238E27FC236}">
                  <a16:creationId xmlns:a16="http://schemas.microsoft.com/office/drawing/2014/main" id="{2F874745-FE5B-9958-3AD9-F54EE96344A7}"/>
                </a:ext>
              </a:extLst>
            </p:cNvPr>
            <p:cNvSpPr/>
            <p:nvPr/>
          </p:nvSpPr>
          <p:spPr>
            <a:xfrm>
              <a:off x="600980" y="0"/>
              <a:ext cx="225649" cy="2256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3175" cap="flat">
              <a:noFill/>
              <a:miter lim="400000"/>
            </a:ln>
            <a:effectLst>
              <a:outerShdw blurRad="101600" dist="101600" dir="7918891" rotWithShape="0">
                <a:srgbClr val="000000">
                  <a:alpha val="83238"/>
                </a:srgbClr>
              </a:outerShdw>
            </a:effectLst>
          </p:spPr>
          <p:txBody>
            <a:bodyPr wrap="square" lIns="50229" tIns="50229" rIns="50229" bIns="50229" numCol="1" anchor="ctr">
              <a:noAutofit/>
            </a:bodyPr>
            <a:lstStyle/>
            <a:p>
              <a:pPr marL="0" marR="0" lvl="0" indent="0" algn="ctr" defTabSz="577639" rtl="0" eaLnBrk="1" fontAlgn="auto" latinLnBrk="0" hangingPunct="1">
                <a:lnSpc>
                  <a:spcPct val="100000"/>
                </a:lnSpc>
                <a:spcBef>
                  <a:spcPts val="0"/>
                </a:spcBef>
                <a:spcAft>
                  <a:spcPts val="0"/>
                </a:spcAft>
                <a:buClrTx/>
                <a:buSzTx/>
                <a:buFontTx/>
                <a:buNone/>
                <a:tabLst/>
                <a:defRPr sz="4400">
                  <a:solidFill>
                    <a:srgbClr val="FFFFFF"/>
                  </a:solidFill>
                  <a:latin typeface="Helvetica Light"/>
                  <a:ea typeface="Helvetica Light"/>
                  <a:cs typeface="Helvetica Light"/>
                  <a:sym typeface="Helvetica Light"/>
                </a:defRPr>
              </a:pPr>
              <a:endParaRPr kumimoji="0" sz="2200" b="0" i="0" u="none" strike="noStrike" kern="1200" cap="none" spc="0" normalizeH="0" baseline="0" noProof="0">
                <a:ln>
                  <a:noFill/>
                </a:ln>
                <a:solidFill>
                  <a:srgbClr val="FFFFFF"/>
                </a:solidFill>
                <a:effectLst/>
                <a:uLnTx/>
                <a:uFillTx/>
                <a:latin typeface="Helvetica Light"/>
                <a:sym typeface="Helvetica Light"/>
              </a:endParaRPr>
            </a:p>
          </p:txBody>
        </p:sp>
      </p:grpSp>
      <p:sp>
        <p:nvSpPr>
          <p:cNvPr id="29" name="Unit">
            <a:extLst>
              <a:ext uri="{FF2B5EF4-FFF2-40B4-BE49-F238E27FC236}">
                <a16:creationId xmlns:a16="http://schemas.microsoft.com/office/drawing/2014/main" id="{7D413F3E-73E4-7F74-169E-E135B0D197C6}"/>
              </a:ext>
            </a:extLst>
          </p:cNvPr>
          <p:cNvSpPr txBox="1"/>
          <p:nvPr/>
        </p:nvSpPr>
        <p:spPr>
          <a:xfrm>
            <a:off x="10299616" y="4056679"/>
            <a:ext cx="437620" cy="284693"/>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19050" tIns="19050" rIns="19050" bIns="19050" anchor="ctr">
            <a:spAutoFit/>
          </a:bodyPr>
          <a:lstStyle>
            <a:lvl1pPr algn="ctr" defTabSz="2438339">
              <a:defRPr sz="3200" b="1">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Unit</a:t>
            </a:r>
          </a:p>
        </p:txBody>
      </p:sp>
      <p:sp>
        <p:nvSpPr>
          <p:cNvPr id="30" name="Integration">
            <a:extLst>
              <a:ext uri="{FF2B5EF4-FFF2-40B4-BE49-F238E27FC236}">
                <a16:creationId xmlns:a16="http://schemas.microsoft.com/office/drawing/2014/main" id="{BA258405-37FE-E6DB-ABF5-8B2017E816BF}"/>
              </a:ext>
            </a:extLst>
          </p:cNvPr>
          <p:cNvSpPr txBox="1"/>
          <p:nvPr/>
        </p:nvSpPr>
        <p:spPr>
          <a:xfrm>
            <a:off x="7990493" y="4056679"/>
            <a:ext cx="1104470" cy="284693"/>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19050" tIns="19050" rIns="19050" bIns="19050" anchor="ctr">
            <a:spAutoFit/>
          </a:bodyPr>
          <a:lstStyle>
            <a:lvl1pPr algn="ctr" defTabSz="2438339">
              <a:defRPr sz="3200" b="1">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Integration</a:t>
            </a:r>
          </a:p>
        </p:txBody>
      </p:sp>
      <p:grpSp>
        <p:nvGrpSpPr>
          <p:cNvPr id="31" name="Group">
            <a:extLst>
              <a:ext uri="{FF2B5EF4-FFF2-40B4-BE49-F238E27FC236}">
                <a16:creationId xmlns:a16="http://schemas.microsoft.com/office/drawing/2014/main" id="{A0BDA488-E4CB-AAF4-4D62-D53A27DB065E}"/>
              </a:ext>
            </a:extLst>
          </p:cNvPr>
          <p:cNvGrpSpPr/>
          <p:nvPr/>
        </p:nvGrpSpPr>
        <p:grpSpPr>
          <a:xfrm>
            <a:off x="5552580" y="5287876"/>
            <a:ext cx="1947364" cy="661092"/>
            <a:chOff x="0" y="0"/>
            <a:chExt cx="3894726" cy="1322182"/>
          </a:xfrm>
        </p:grpSpPr>
        <p:sp>
          <p:nvSpPr>
            <p:cNvPr id="32" name="1 web server in a cluster of 100,000">
              <a:extLst>
                <a:ext uri="{FF2B5EF4-FFF2-40B4-BE49-F238E27FC236}">
                  <a16:creationId xmlns:a16="http://schemas.microsoft.com/office/drawing/2014/main" id="{51700E06-3CFE-6C23-6F62-1D1D2D6F9299}"/>
                </a:ext>
              </a:extLst>
            </p:cNvPr>
            <p:cNvSpPr/>
            <p:nvPr/>
          </p:nvSpPr>
          <p:spPr>
            <a:xfrm>
              <a:off x="442110" y="568131"/>
              <a:ext cx="3010508" cy="75405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19050" tIns="19050" rIns="19050" bIns="19050" numCol="1"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1 web server in a cluster of 100,000</a:t>
              </a:r>
            </a:p>
          </p:txBody>
        </p:sp>
        <p:pic>
          <p:nvPicPr>
            <p:cNvPr id="33" name="Image" descr="Image">
              <a:extLst>
                <a:ext uri="{FF2B5EF4-FFF2-40B4-BE49-F238E27FC236}">
                  <a16:creationId xmlns:a16="http://schemas.microsoft.com/office/drawing/2014/main" id="{6EB40FAD-2778-26C5-A317-3728569A7823}"/>
                </a:ext>
              </a:extLst>
            </p:cNvPr>
            <p:cNvPicPr>
              <a:picLocks noChangeAspect="1"/>
            </p:cNvPicPr>
            <p:nvPr/>
          </p:nvPicPr>
          <p:blipFill>
            <a:blip r:embed="rId5"/>
            <a:stretch>
              <a:fillRect/>
            </a:stretch>
          </p:blipFill>
          <p:spPr>
            <a:xfrm>
              <a:off x="0" y="0"/>
              <a:ext cx="3894726" cy="435228"/>
            </a:xfrm>
            <a:prstGeom prst="rect">
              <a:avLst/>
            </a:prstGeom>
            <a:ln w="12700" cap="flat">
              <a:noFill/>
              <a:miter lim="400000"/>
            </a:ln>
            <a:effectLst/>
          </p:spPr>
        </p:pic>
      </p:grpSp>
      <p:grpSp>
        <p:nvGrpSpPr>
          <p:cNvPr id="34" name="Group">
            <a:extLst>
              <a:ext uri="{FF2B5EF4-FFF2-40B4-BE49-F238E27FC236}">
                <a16:creationId xmlns:a16="http://schemas.microsoft.com/office/drawing/2014/main" id="{BAA98715-D127-6FA1-4B31-BDA3270B4DDC}"/>
              </a:ext>
            </a:extLst>
          </p:cNvPr>
          <p:cNvGrpSpPr/>
          <p:nvPr/>
        </p:nvGrpSpPr>
        <p:grpSpPr>
          <a:xfrm>
            <a:off x="3257666" y="4114247"/>
            <a:ext cx="2280872" cy="2008774"/>
            <a:chOff x="0" y="0"/>
            <a:chExt cx="4561741" cy="4017545"/>
          </a:xfrm>
        </p:grpSpPr>
        <p:sp>
          <p:nvSpPr>
            <p:cNvPr id="35" name="1 Google product in the entire Google ecosystem">
              <a:extLst>
                <a:ext uri="{FF2B5EF4-FFF2-40B4-BE49-F238E27FC236}">
                  <a16:creationId xmlns:a16="http://schemas.microsoft.com/office/drawing/2014/main" id="{A357CD38-F992-7E82-448C-543A911FED25}"/>
                </a:ext>
              </a:extLst>
            </p:cNvPr>
            <p:cNvSpPr/>
            <p:nvPr/>
          </p:nvSpPr>
          <p:spPr>
            <a:xfrm>
              <a:off x="775615" y="2924940"/>
              <a:ext cx="3010508" cy="109260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19050" tIns="19050" rIns="19050" bIns="19050" numCol="1" anchor="ctr">
              <a:spAutoFit/>
            </a:bodyPr>
            <a:lstStyle>
              <a:lvl1pPr algn="ctr" defTabSz="2438339">
                <a:defRPr sz="2200">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1 </a:t>
              </a:r>
              <a:r>
                <a:rPr kumimoji="0" lang="en-US"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Google </a:t>
              </a: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product in </a:t>
              </a:r>
              <a:r>
                <a:rPr kumimoji="0" lang="en-US"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the </a:t>
              </a: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entire </a:t>
              </a:r>
              <a:r>
                <a:rPr kumimoji="0" lang="en-US"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Google </a:t>
              </a:r>
              <a:r>
                <a:rPr kumimoji="0" sz="1100" b="0" i="0" u="none" strike="noStrike" kern="1200" cap="none" spc="0" normalizeH="0" baseline="0" noProof="0">
                  <a:ln>
                    <a:noFill/>
                  </a:ln>
                  <a:solidFill>
                    <a:prstClr val="black"/>
                  </a:solidFill>
                  <a:effectLst/>
                  <a:uLnTx/>
                  <a:uFillTx/>
                  <a:latin typeface="Helvetica Neue"/>
                  <a:ea typeface="Helvetica Neue"/>
                  <a:cs typeface="Helvetica Neue"/>
                  <a:sym typeface="Helvetica Neue"/>
                </a:rPr>
                <a:t>ecosystem</a:t>
              </a:r>
            </a:p>
          </p:txBody>
        </p:sp>
        <p:sp>
          <p:nvSpPr>
            <p:cNvPr id="36" name="Cloud">
              <a:extLst>
                <a:ext uri="{FF2B5EF4-FFF2-40B4-BE49-F238E27FC236}">
                  <a16:creationId xmlns:a16="http://schemas.microsoft.com/office/drawing/2014/main" id="{3AB040F9-FE6A-93CA-E542-DCABC0E002DA}"/>
                </a:ext>
              </a:extLst>
            </p:cNvPr>
            <p:cNvSpPr/>
            <p:nvPr/>
          </p:nvSpPr>
          <p:spPr>
            <a:xfrm>
              <a:off x="0" y="0"/>
              <a:ext cx="4561741" cy="2749162"/>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83D3D4"/>
            </a:solidFill>
            <a:ln w="3175" cap="flat">
              <a:noFill/>
              <a:miter lim="400000"/>
            </a:ln>
            <a:effectLst/>
          </p:spPr>
          <p:txBody>
            <a:bodyPr wrap="square" lIns="19050" tIns="19050" rIns="19050" bIns="19050" numCol="1" anchor="ctr">
              <a:noAutofit/>
            </a:bodyPr>
            <a:lstStyle/>
            <a:p>
              <a:pPr marL="0" marR="0" lvl="0" indent="0" algn="ctr" defTabSz="412750" rtl="0" eaLnBrk="1" fontAlgn="auto" latinLnBrk="0" hangingPunct="1">
                <a:lnSpc>
                  <a:spcPct val="100000"/>
                </a:lnSpc>
                <a:spcBef>
                  <a:spcPts val="0"/>
                </a:spcBef>
                <a:spcAft>
                  <a:spcPts val="0"/>
                </a:spcAft>
                <a:buClrTx/>
                <a:buSzTx/>
                <a:buFontTx/>
                <a:buNone/>
                <a:tabLst/>
                <a:defRPr sz="2800">
                  <a:latin typeface="Helvetica Neue Medium"/>
                  <a:ea typeface="Helvetica Neue Medium"/>
                  <a:cs typeface="Helvetica Neue Medium"/>
                  <a:sym typeface="Helvetica Neue Medium"/>
                </a:defRPr>
              </a:pPr>
              <a:endParaRPr kumimoji="0" sz="1400" b="0" i="0" u="none" strike="noStrike" kern="1200" cap="none" spc="0" normalizeH="0" baseline="0" noProof="0">
                <a:ln>
                  <a:noFill/>
                </a:ln>
                <a:solidFill>
                  <a:prstClr val="black"/>
                </a:solidFill>
                <a:effectLst/>
                <a:uLnTx/>
                <a:uFillTx/>
                <a:latin typeface="Helvetica Neue Medium"/>
                <a:ea typeface="Helvetica Neue Medium"/>
                <a:cs typeface="Helvetica Neue Medium"/>
                <a:sym typeface="Helvetica Neue Medium"/>
              </a:endParaRPr>
            </a:p>
          </p:txBody>
        </p:sp>
      </p:grpSp>
    </p:spTree>
    <p:extLst>
      <p:ext uri="{BB962C8B-B14F-4D97-AF65-F5344CB8AC3E}">
        <p14:creationId xmlns:p14="http://schemas.microsoft.com/office/powerpoint/2010/main" val="2901383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sting Scopes Larger than Units"/>
          <p:cNvSpPr txBox="1">
            <a:spLocks noGrp="1"/>
          </p:cNvSpPr>
          <p:nvPr>
            <p:ph type="title"/>
          </p:nvPr>
        </p:nvSpPr>
        <p:spPr>
          <a:prstGeom prst="rect">
            <a:avLst/>
          </a:prstGeom>
        </p:spPr>
        <p:txBody>
          <a:bodyPr/>
          <a:lstStyle/>
          <a:p>
            <a:r>
              <a:rPr lang="en-US" dirty="0"/>
              <a:t>Integration tests can be done in many ways</a:t>
            </a:r>
            <a:endParaRPr dirty="0"/>
          </a:p>
        </p:txBody>
      </p:sp>
      <p:sp>
        <p:nvSpPr>
          <p:cNvPr id="5" name="Text Placeholder 4">
            <a:extLst>
              <a:ext uri="{FF2B5EF4-FFF2-40B4-BE49-F238E27FC236}">
                <a16:creationId xmlns:a16="http://schemas.microsoft.com/office/drawing/2014/main" id="{AD18D943-4793-BE25-E42D-EA014784ECB7}"/>
              </a:ext>
            </a:extLst>
          </p:cNvPr>
          <p:cNvSpPr>
            <a:spLocks noGrp="1"/>
          </p:cNvSpPr>
          <p:nvPr>
            <p:ph type="body" idx="1"/>
          </p:nvPr>
        </p:nvSpPr>
        <p:spPr>
          <a:xfrm>
            <a:off x="7694342" y="1730314"/>
            <a:ext cx="3897068" cy="2852213"/>
          </a:xfrm>
        </p:spPr>
        <p:txBody>
          <a:bodyPr>
            <a:normAutofit lnSpcReduction="10000"/>
          </a:bodyPr>
          <a:lstStyle/>
          <a:p>
            <a:r>
              <a:rPr lang="en-US" dirty="0"/>
              <a:t>All at once ("Big Bang")</a:t>
            </a:r>
          </a:p>
          <a:p>
            <a:r>
              <a:rPr lang="en-US" dirty="0"/>
              <a:t>Top-down</a:t>
            </a:r>
          </a:p>
          <a:p>
            <a:r>
              <a:rPr lang="en-US" dirty="0"/>
              <a:t>Bottom-up</a:t>
            </a:r>
          </a:p>
          <a:p>
            <a:r>
              <a:rPr lang="en-US" dirty="0"/>
              <a:t>Middle-out</a:t>
            </a:r>
          </a:p>
          <a:p>
            <a:r>
              <a:rPr lang="en-US" dirty="0"/>
              <a:t>Top-Bottom-Middle</a:t>
            </a:r>
          </a:p>
          <a:p>
            <a:r>
              <a:rPr lang="en-US" dirty="0"/>
              <a:t>etc., etc., etc.</a:t>
            </a:r>
          </a:p>
        </p:txBody>
      </p:sp>
      <p:pic>
        <p:nvPicPr>
          <p:cNvPr id="3" name="Picture 2">
            <a:extLst>
              <a:ext uri="{FF2B5EF4-FFF2-40B4-BE49-F238E27FC236}">
                <a16:creationId xmlns:a16="http://schemas.microsoft.com/office/drawing/2014/main" id="{24FB4F0E-2C59-8CB6-63D6-FF11C6412E28}"/>
              </a:ext>
            </a:extLst>
          </p:cNvPr>
          <p:cNvPicPr>
            <a:picLocks noChangeAspect="1"/>
          </p:cNvPicPr>
          <p:nvPr/>
        </p:nvPicPr>
        <p:blipFill>
          <a:blip r:embed="rId3"/>
          <a:stretch>
            <a:fillRect/>
          </a:stretch>
        </p:blipFill>
        <p:spPr>
          <a:xfrm>
            <a:off x="838200" y="1517815"/>
            <a:ext cx="6430884" cy="4949892"/>
          </a:xfrm>
          <a:prstGeom prst="rect">
            <a:avLst/>
          </a:prstGeom>
        </p:spPr>
      </p:pic>
    </p:spTree>
    <p:extLst>
      <p:ext uri="{BB962C8B-B14F-4D97-AF65-F5344CB8AC3E}">
        <p14:creationId xmlns:p14="http://schemas.microsoft.com/office/powerpoint/2010/main" val="113667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How big is my test?"/>
          <p:cNvSpPr txBox="1">
            <a:spLocks noGrp="1"/>
          </p:cNvSpPr>
          <p:nvPr>
            <p:ph type="title"/>
          </p:nvPr>
        </p:nvSpPr>
        <p:spPr>
          <a:prstGeom prst="rect">
            <a:avLst/>
          </a:prstGeom>
        </p:spPr>
        <p:txBody>
          <a:bodyPr/>
          <a:lstStyle/>
          <a:p>
            <a:r>
              <a:rPr dirty="0"/>
              <a:t>How big is my test?</a:t>
            </a:r>
            <a:r>
              <a:rPr lang="en-US" dirty="0"/>
              <a:t> Google’s Classification</a:t>
            </a:r>
            <a:endParaRPr dirty="0"/>
          </a:p>
        </p:txBody>
      </p:sp>
      <p:sp>
        <p:nvSpPr>
          <p:cNvPr id="232" name="Small: run in a single thread, can’t sleep, perform I/O or making blocking calls…"/>
          <p:cNvSpPr txBox="1">
            <a:spLocks noGrp="1"/>
          </p:cNvSpPr>
          <p:nvPr>
            <p:ph type="body" idx="1"/>
          </p:nvPr>
        </p:nvSpPr>
        <p:spPr>
          <a:xfrm>
            <a:off x="838200" y="1694488"/>
            <a:ext cx="8765970" cy="4351338"/>
          </a:xfrm>
          <a:prstGeom prst="rect">
            <a:avLst/>
          </a:prstGeom>
        </p:spPr>
        <p:txBody>
          <a:bodyPr/>
          <a:lstStyle/>
          <a:p>
            <a:r>
              <a:rPr dirty="0"/>
              <a:t>Small: run in a single thread, can’t sleep, perform I/O or mak</a:t>
            </a:r>
            <a:r>
              <a:rPr lang="en-US" dirty="0"/>
              <a:t>e</a:t>
            </a:r>
            <a:r>
              <a:rPr dirty="0"/>
              <a:t> blocking calls</a:t>
            </a:r>
          </a:p>
          <a:p>
            <a:r>
              <a:rPr dirty="0"/>
              <a:t>Medium: run on single computer, can use processes/threads, perform I/O, but only contact localhost</a:t>
            </a:r>
          </a:p>
          <a:p>
            <a:r>
              <a:rPr dirty="0"/>
              <a:t>Large: Everything else</a:t>
            </a:r>
          </a:p>
        </p:txBody>
      </p:sp>
      <p:sp>
        <p:nvSpPr>
          <p:cNvPr id="233" name="Slide Number"/>
          <p:cNvSpPr txBox="1">
            <a:spLocks noGrp="1"/>
          </p:cNvSpPr>
          <p:nvPr>
            <p:ph type="sldNum" sz="quarter" idx="2"/>
          </p:nvPr>
        </p:nvSpPr>
        <p:spPr>
          <a:xfrm>
            <a:off x="22203052" y="12835870"/>
            <a:ext cx="504548" cy="48391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18288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a:lstStyle>
          <a:p>
            <a:pPr marL="0" marR="0" lvl="0" indent="0" algn="r" defTabSz="18288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2400" b="0" i="0" u="none" strike="noStrike" kern="1200" cap="none" spc="0" normalizeH="0" baseline="0" noProof="0" smtClean="0">
                <a:ln>
                  <a:noFill/>
                </a:ln>
                <a:solidFill>
                  <a:srgbClr val="888888"/>
                </a:solidFill>
                <a:effectLst/>
                <a:uLnTx/>
                <a:uFillTx/>
                <a:latin typeface="Calibri Light" panose="020F0302020204030204"/>
                <a:ea typeface="+mj-ea"/>
                <a:cs typeface="+mj-cs"/>
                <a:sym typeface="Calibri"/>
              </a:rPr>
              <a:pPr marL="0" marR="0" lvl="0" indent="0" algn="r" defTabSz="1828800" rtl="0" eaLnBrk="1" fontAlgn="auto" latinLnBrk="0" hangingPunct="0">
                <a:lnSpc>
                  <a:spcPct val="100000"/>
                </a:lnSpc>
                <a:spcBef>
                  <a:spcPts val="0"/>
                </a:spcBef>
                <a:spcAft>
                  <a:spcPts val="0"/>
                </a:spcAft>
                <a:buClrTx/>
                <a:buSzTx/>
                <a:buFontTx/>
                <a:buNone/>
                <a:tabLst/>
                <a:defRPr/>
              </a:pPr>
              <a:t>18</a:t>
            </a:fld>
            <a:endParaRPr kumimoji="0" sz="2400" b="0" i="0" u="none" strike="noStrike" kern="1200" cap="none" spc="0" normalizeH="0" baseline="0" noProof="0">
              <a:ln>
                <a:noFill/>
              </a:ln>
              <a:solidFill>
                <a:srgbClr val="888888"/>
              </a:solidFill>
              <a:effectLst/>
              <a:uLnTx/>
              <a:uFillTx/>
              <a:latin typeface="Calibri Light" panose="020F0302020204030204"/>
              <a:ea typeface="+mj-ea"/>
              <a:cs typeface="+mj-cs"/>
              <a:sym typeface="Calibri"/>
            </a:endParaRPr>
          </a:p>
        </p:txBody>
      </p:sp>
      <p:sp>
        <p:nvSpPr>
          <p:cNvPr id="234" name="“Software Engineering at Google: Lessons Learned from Programming Over Time,” Wright, Winters and Manshreck, 2020 (O’Reilly)"/>
          <p:cNvSpPr txBox="1"/>
          <p:nvPr/>
        </p:nvSpPr>
        <p:spPr>
          <a:xfrm>
            <a:off x="1960252" y="6396495"/>
            <a:ext cx="8271496" cy="20774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anchor="ctr">
            <a:spAutoFit/>
          </a:bodyPr>
          <a:lstStyle>
            <a:lvl1pPr algn="ctr" defTabSz="2438339">
              <a:defRPr sz="2200">
                <a:solidFill>
                  <a:srgbClr val="5E5E5E"/>
                </a:solidFill>
                <a:latin typeface="Helvetica Neue"/>
                <a:ea typeface="Helvetica Neue"/>
                <a:cs typeface="Helvetica Neue"/>
                <a:sym typeface="Helvetica Neue"/>
              </a:defRPr>
            </a:lvl1pPr>
          </a:lstStyle>
          <a:p>
            <a:pPr marL="0" marR="0" lvl="0" indent="0" algn="ctr" defTabSz="243833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5E5E5E"/>
                </a:solidFill>
                <a:effectLst/>
                <a:uLnTx/>
                <a:uFillTx/>
                <a:latin typeface="Helvetica Neue"/>
                <a:ea typeface="Helvetica Neue"/>
                <a:cs typeface="Helvetica Neue"/>
                <a:sym typeface="Helvetica Neue"/>
              </a:rPr>
              <a:t>"</a:t>
            </a:r>
            <a:r>
              <a:rPr kumimoji="0" sz="1100" b="0" i="0" u="none" strike="noStrike" kern="1200" cap="none" spc="0" normalizeH="0" baseline="0" noProof="0">
                <a:ln>
                  <a:noFill/>
                </a:ln>
                <a:solidFill>
                  <a:srgbClr val="5E5E5E"/>
                </a:solidFill>
                <a:effectLst/>
                <a:uLnTx/>
                <a:uFillTx/>
                <a:latin typeface="Helvetica Neue"/>
                <a:ea typeface="Helvetica Neue"/>
                <a:cs typeface="Helvetica Neue"/>
                <a:sym typeface="Helvetica Neue"/>
              </a:rPr>
              <a:t>Software Engineering at Google: Lessons Learned from Programming Over Time,</a:t>
            </a:r>
            <a:r>
              <a:rPr kumimoji="0" lang="en-US" sz="1100" b="0" i="0" u="none" strike="noStrike" kern="1200" cap="none" spc="0" normalizeH="0" baseline="0" noProof="0">
                <a:ln>
                  <a:noFill/>
                </a:ln>
                <a:solidFill>
                  <a:srgbClr val="5E5E5E"/>
                </a:solidFill>
                <a:effectLst/>
                <a:uLnTx/>
                <a:uFillTx/>
                <a:latin typeface="Helvetica Neue"/>
                <a:ea typeface="Helvetica Neue"/>
                <a:cs typeface="Helvetica Neue"/>
                <a:sym typeface="Helvetica Neue"/>
              </a:rPr>
              <a:t>"</a:t>
            </a:r>
            <a:r>
              <a:rPr kumimoji="0" sz="1100" b="0" i="0" u="none" strike="noStrike" kern="1200" cap="none" spc="0" normalizeH="0" baseline="0" noProof="0">
                <a:ln>
                  <a:noFill/>
                </a:ln>
                <a:solidFill>
                  <a:srgbClr val="5E5E5E"/>
                </a:solidFill>
                <a:effectLst/>
                <a:uLnTx/>
                <a:uFillTx/>
                <a:latin typeface="Helvetica Neue"/>
                <a:ea typeface="Helvetica Neue"/>
                <a:cs typeface="Helvetica Neue"/>
                <a:sym typeface="Helvetica Neue"/>
              </a:rPr>
              <a:t> Wright, Winters and </a:t>
            </a:r>
            <a:r>
              <a:rPr kumimoji="0" sz="1100" b="0" i="0" u="none" strike="noStrike" kern="1200" cap="none" spc="0" normalizeH="0" baseline="0" noProof="0" err="1">
                <a:ln>
                  <a:noFill/>
                </a:ln>
                <a:solidFill>
                  <a:srgbClr val="5E5E5E"/>
                </a:solidFill>
                <a:effectLst/>
                <a:uLnTx/>
                <a:uFillTx/>
                <a:latin typeface="Helvetica Neue"/>
                <a:ea typeface="Helvetica Neue"/>
                <a:cs typeface="Helvetica Neue"/>
                <a:sym typeface="Helvetica Neue"/>
              </a:rPr>
              <a:t>Manshreck</a:t>
            </a:r>
            <a:r>
              <a:rPr kumimoji="0" sz="1100" b="0" i="0" u="none" strike="noStrike" kern="1200" cap="none" spc="0" normalizeH="0" baseline="0" noProof="0">
                <a:ln>
                  <a:noFill/>
                </a:ln>
                <a:solidFill>
                  <a:srgbClr val="5E5E5E"/>
                </a:solidFill>
                <a:effectLst/>
                <a:uLnTx/>
                <a:uFillTx/>
                <a:latin typeface="Helvetica Neue"/>
                <a:ea typeface="Helvetica Neue"/>
                <a:cs typeface="Helvetica Neue"/>
                <a:sym typeface="Helvetica Neue"/>
              </a:rPr>
              <a:t>, 2020 (O’Reilly)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ontent Placeholder 2"/>
          <p:cNvSpPr txBox="1">
            <a:spLocks noGrp="1"/>
          </p:cNvSpPr>
          <p:nvPr>
            <p:ph type="body" sz="quarter" idx="1"/>
          </p:nvPr>
        </p:nvSpPr>
        <p:spPr>
          <a:xfrm>
            <a:off x="2296400" y="5396861"/>
            <a:ext cx="7742902" cy="1325563"/>
          </a:xfrm>
          <a:prstGeom prst="rect">
            <a:avLst/>
          </a:prstGeom>
        </p:spPr>
        <p:txBody>
          <a:bodyPr anchor="b">
            <a:normAutofit fontScale="70000" lnSpcReduction="20000"/>
          </a:bodyPr>
          <a:lstStyle>
            <a:lvl1pPr marL="0" indent="0" defTabSz="1792223">
              <a:spcBef>
                <a:spcPts val="1900"/>
              </a:spcBef>
              <a:buSzTx/>
              <a:buNone/>
              <a:defRPr sz="3528" i="1"/>
            </a:lvl1pPr>
            <a:lvl2pPr marL="896111" indent="-448055" defTabSz="1792223">
              <a:spcBef>
                <a:spcPts val="900"/>
              </a:spcBef>
              <a:defRPr sz="3528"/>
            </a:lvl2pPr>
          </a:lstStyle>
          <a:p>
            <a:r>
              <a:t>From </a:t>
            </a:r>
            <a:r>
              <a:rPr err="1"/>
              <a:t>SoftEng</a:t>
            </a:r>
            <a:r>
              <a:t> @ Google Chapter 11</a:t>
            </a:r>
          </a:p>
          <a:p>
            <a:pPr lvl="1"/>
            <a:r>
              <a:t>https://learning.oreilly.com/library/view/software-engineering-at/9781492082781/ch11.html#testing_overview</a:t>
            </a:r>
            <a:endParaRPr sz="2352"/>
          </a:p>
        </p:txBody>
      </p:sp>
      <p:sp>
        <p:nvSpPr>
          <p:cNvPr id="239" name="Title 1"/>
          <p:cNvSpPr txBox="1">
            <a:spLocks noGrp="1"/>
          </p:cNvSpPr>
          <p:nvPr>
            <p:ph type="title"/>
          </p:nvPr>
        </p:nvSpPr>
        <p:spPr>
          <a:prstGeom prst="rect">
            <a:avLst/>
          </a:prstGeom>
        </p:spPr>
        <p:txBody>
          <a:bodyPr>
            <a:normAutofit/>
          </a:bodyPr>
          <a:lstStyle>
            <a:lvl1pPr>
              <a:defRPr sz="7200"/>
            </a:lvl1pPr>
          </a:lstStyle>
          <a:p>
            <a:r>
              <a:rPr sz="3600"/>
              <a:t>Testing Distribution (How much of each kind of testing we should do?)</a:t>
            </a:r>
          </a:p>
        </p:txBody>
      </p:sp>
      <p:sp>
        <p:nvSpPr>
          <p:cNvPr id="240" name="Slide Number Placeholder 3"/>
          <p:cNvSpPr txBox="1">
            <a:spLocks noGrp="1"/>
          </p:cNvSpPr>
          <p:nvPr>
            <p:ph type="sldNum" sz="quarter" idx="2"/>
          </p:nvPr>
        </p:nvSpPr>
        <p:spPr>
          <a:xfrm>
            <a:off x="22203052" y="12835870"/>
            <a:ext cx="504548" cy="48391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18288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a:lstStyle>
          <a:p>
            <a:pPr marL="0" marR="0" lvl="0" indent="0" algn="r" defTabSz="18288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2400" b="0" i="0" u="none" strike="noStrike" kern="1200" cap="none" spc="0" normalizeH="0" baseline="0" noProof="0" smtClean="0">
                <a:ln>
                  <a:noFill/>
                </a:ln>
                <a:solidFill>
                  <a:srgbClr val="888888"/>
                </a:solidFill>
                <a:effectLst/>
                <a:uLnTx/>
                <a:uFillTx/>
                <a:latin typeface="Calibri Light" panose="020F0302020204030204"/>
                <a:ea typeface="+mj-ea"/>
                <a:cs typeface="+mj-cs"/>
                <a:sym typeface="Calibri"/>
              </a:rPr>
              <a:pPr marL="0" marR="0" lvl="0" indent="0" algn="r" defTabSz="1828800" rtl="0" eaLnBrk="1" fontAlgn="auto" latinLnBrk="0" hangingPunct="0">
                <a:lnSpc>
                  <a:spcPct val="100000"/>
                </a:lnSpc>
                <a:spcBef>
                  <a:spcPts val="0"/>
                </a:spcBef>
                <a:spcAft>
                  <a:spcPts val="0"/>
                </a:spcAft>
                <a:buClrTx/>
                <a:buSzTx/>
                <a:buFontTx/>
                <a:buNone/>
                <a:tabLst/>
                <a:defRPr/>
              </a:pPr>
              <a:t>19</a:t>
            </a:fld>
            <a:endParaRPr kumimoji="0" sz="2400" b="0" i="0" u="none" strike="noStrike" kern="1200" cap="none" spc="0" normalizeH="0" baseline="0" noProof="0">
              <a:ln>
                <a:noFill/>
              </a:ln>
              <a:solidFill>
                <a:srgbClr val="888888"/>
              </a:solidFill>
              <a:effectLst/>
              <a:uLnTx/>
              <a:uFillTx/>
              <a:latin typeface="Calibri Light" panose="020F0302020204030204"/>
              <a:ea typeface="+mj-ea"/>
              <a:cs typeface="+mj-cs"/>
              <a:sym typeface="Calibri"/>
            </a:endParaRPr>
          </a:p>
        </p:txBody>
      </p:sp>
      <p:pic>
        <p:nvPicPr>
          <p:cNvPr id="3" name="Picture 5" descr="Picture 5">
            <a:extLst>
              <a:ext uri="{FF2B5EF4-FFF2-40B4-BE49-F238E27FC236}">
                <a16:creationId xmlns:a16="http://schemas.microsoft.com/office/drawing/2014/main" id="{9B7F488C-389B-D366-E9C9-91051E290F86}"/>
              </a:ext>
            </a:extLst>
          </p:cNvPr>
          <p:cNvPicPr>
            <a:picLocks noChangeAspect="1"/>
          </p:cNvPicPr>
          <p:nvPr/>
        </p:nvPicPr>
        <p:blipFill>
          <a:blip r:embed="rId3"/>
          <a:stretch>
            <a:fillRect/>
          </a:stretch>
        </p:blipFill>
        <p:spPr>
          <a:xfrm>
            <a:off x="1984435" y="1870894"/>
            <a:ext cx="2809499" cy="3684589"/>
          </a:xfrm>
          <a:prstGeom prst="rect">
            <a:avLst/>
          </a:prstGeom>
          <a:ln w="12700">
            <a:miter lim="400000"/>
          </a:ln>
        </p:spPr>
      </p:pic>
      <p:grpSp>
        <p:nvGrpSpPr>
          <p:cNvPr id="4" name="Group 3">
            <a:extLst>
              <a:ext uri="{FF2B5EF4-FFF2-40B4-BE49-F238E27FC236}">
                <a16:creationId xmlns:a16="http://schemas.microsoft.com/office/drawing/2014/main" id="{A8669B10-0855-56F1-3E73-02615AC50B67}"/>
              </a:ext>
            </a:extLst>
          </p:cNvPr>
          <p:cNvGrpSpPr/>
          <p:nvPr/>
        </p:nvGrpSpPr>
        <p:grpSpPr>
          <a:xfrm>
            <a:off x="5720918" y="2046365"/>
            <a:ext cx="4261283" cy="3657601"/>
            <a:chOff x="11441835" y="4092730"/>
            <a:chExt cx="8522565" cy="7315201"/>
          </a:xfrm>
        </p:grpSpPr>
        <p:pic>
          <p:nvPicPr>
            <p:cNvPr id="5" name="Picture 7" descr="Picture 7">
              <a:extLst>
                <a:ext uri="{FF2B5EF4-FFF2-40B4-BE49-F238E27FC236}">
                  <a16:creationId xmlns:a16="http://schemas.microsoft.com/office/drawing/2014/main" id="{8B06D9A5-2109-1EC6-AA80-4F763034ACFE}"/>
                </a:ext>
              </a:extLst>
            </p:cNvPr>
            <p:cNvPicPr>
              <a:picLocks noChangeAspect="1"/>
            </p:cNvPicPr>
            <p:nvPr/>
          </p:nvPicPr>
          <p:blipFill>
            <a:blip r:embed="rId4"/>
            <a:stretch>
              <a:fillRect/>
            </a:stretch>
          </p:blipFill>
          <p:spPr>
            <a:xfrm>
              <a:off x="11441835" y="4092730"/>
              <a:ext cx="8522565" cy="7315201"/>
            </a:xfrm>
            <a:prstGeom prst="rect">
              <a:avLst/>
            </a:prstGeom>
            <a:ln w="12700">
              <a:miter lim="400000"/>
            </a:ln>
          </p:spPr>
        </p:pic>
        <p:sp>
          <p:nvSpPr>
            <p:cNvPr id="6" name="TextBox 9">
              <a:extLst>
                <a:ext uri="{FF2B5EF4-FFF2-40B4-BE49-F238E27FC236}">
                  <a16:creationId xmlns:a16="http://schemas.microsoft.com/office/drawing/2014/main" id="{CBB74291-B767-491E-B2B4-A12BB9B9BD1A}"/>
                </a:ext>
              </a:extLst>
            </p:cNvPr>
            <p:cNvSpPr txBox="1"/>
            <p:nvPr/>
          </p:nvSpPr>
          <p:spPr>
            <a:xfrm>
              <a:off x="17820914" y="4727694"/>
              <a:ext cx="1731886" cy="738664"/>
            </a:xfrm>
            <a:prstGeom prst="rect">
              <a:avLst/>
            </a:prstGeom>
            <a:ln w="254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tIns="4572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latin typeface="Chalkboard SE Regular"/>
                  <a:ea typeface="Chalkboard SE Regular"/>
                  <a:cs typeface="Chalkboard SE Regular"/>
                  <a:sym typeface="Chalkboard SE Regular"/>
                </a:defRPr>
              </a:pPr>
              <a:r>
                <a:rPr kumimoji="0" sz="900" b="0" i="0" u="none" strike="noStrike" kern="1200" cap="none" spc="0" normalizeH="0" baseline="0" noProof="0">
                  <a:ln>
                    <a:noFill/>
                  </a:ln>
                  <a:solidFill>
                    <a:prstClr val="black"/>
                  </a:solidFill>
                  <a:effectLst/>
                  <a:uLnTx/>
                  <a:uFillTx/>
                  <a:latin typeface="Chalkboard SE Regular"/>
                  <a:sym typeface="Chalkboard SE Regular"/>
                </a:rPr>
                <a:t>Pyramid</a:t>
              </a:r>
            </a:p>
            <a:p>
              <a:pPr marL="0" marR="0" lvl="0" indent="0" algn="ctr" defTabSz="914400" rtl="0" eaLnBrk="1" fontAlgn="auto" latinLnBrk="0" hangingPunct="1">
                <a:lnSpc>
                  <a:spcPct val="100000"/>
                </a:lnSpc>
                <a:spcBef>
                  <a:spcPts val="0"/>
                </a:spcBef>
                <a:spcAft>
                  <a:spcPts val="0"/>
                </a:spcAft>
                <a:buClrTx/>
                <a:buSzTx/>
                <a:buFontTx/>
                <a:buNone/>
                <a:tabLst/>
                <a:defRPr>
                  <a:latin typeface="Chalkboard SE Regular"/>
                  <a:ea typeface="Chalkboard SE Regular"/>
                  <a:cs typeface="Chalkboard SE Regular"/>
                  <a:sym typeface="Chalkboard SE Regular"/>
                </a:defRPr>
              </a:pPr>
              <a:r>
                <a:rPr kumimoji="0" sz="900" b="0" i="0" u="none" strike="noStrike" kern="1200" cap="none" spc="0" normalizeH="0" baseline="0" noProof="0">
                  <a:ln>
                    <a:noFill/>
                  </a:ln>
                  <a:solidFill>
                    <a:prstClr val="black"/>
                  </a:solidFill>
                  <a:effectLst/>
                  <a:uLnTx/>
                  <a:uFillTx/>
                  <a:latin typeface="Chalkboard SE Regular"/>
                  <a:sym typeface="Chalkboard SE Regular"/>
                </a:rPr>
                <a:t>Test Pattern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B0CE65-BDB1-C168-572A-D7EA52C245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12066264-E3CE-DDDB-EF2D-9F77B7D334E6}"/>
              </a:ext>
            </a:extLst>
          </p:cNvPr>
          <p:cNvSpPr>
            <a:spLocks noGrp="1"/>
          </p:cNvSpPr>
          <p:nvPr>
            <p:ph type="title"/>
          </p:nvPr>
        </p:nvSpPr>
        <p:spPr/>
        <p:txBody>
          <a:bodyPr/>
          <a:lstStyle/>
          <a:p>
            <a:r>
              <a:rPr lang="en-US" dirty="0"/>
              <a:t>Software interacts with an environment</a:t>
            </a:r>
          </a:p>
        </p:txBody>
      </p:sp>
      <p:sp>
        <p:nvSpPr>
          <p:cNvPr id="4" name="Freeform 26">
            <a:extLst>
              <a:ext uri="{FF2B5EF4-FFF2-40B4-BE49-F238E27FC236}">
                <a16:creationId xmlns:a16="http://schemas.microsoft.com/office/drawing/2014/main" id="{38AA5BB7-6B13-B110-983D-63D15E4552F8}"/>
              </a:ext>
            </a:extLst>
          </p:cNvPr>
          <p:cNvSpPr/>
          <p:nvPr/>
        </p:nvSpPr>
        <p:spPr>
          <a:xfrm>
            <a:off x="1445342" y="1548581"/>
            <a:ext cx="2798484" cy="3396882"/>
          </a:xfrm>
          <a:custGeom>
            <a:avLst/>
            <a:gdLst/>
            <a:ahLst/>
            <a:cxnLst>
              <a:cxn ang="0">
                <a:pos x="wd2" y="hd2"/>
              </a:cxn>
              <a:cxn ang="5400000">
                <a:pos x="wd2" y="hd2"/>
              </a:cxn>
              <a:cxn ang="10800000">
                <a:pos x="wd2" y="hd2"/>
              </a:cxn>
              <a:cxn ang="16200000">
                <a:pos x="wd2" y="hd2"/>
              </a:cxn>
            </a:cxnLst>
            <a:rect l="0" t="0" r="r" b="b"/>
            <a:pathLst>
              <a:path w="20893" h="21490" extrusionOk="0">
                <a:moveTo>
                  <a:pt x="0" y="0"/>
                </a:moveTo>
                <a:cubicBezTo>
                  <a:pt x="4872" y="327"/>
                  <a:pt x="9745" y="653"/>
                  <a:pt x="12993" y="1400"/>
                </a:cubicBezTo>
                <a:cubicBezTo>
                  <a:pt x="16241" y="2146"/>
                  <a:pt x="18297" y="2581"/>
                  <a:pt x="19490" y="4479"/>
                </a:cubicBezTo>
                <a:cubicBezTo>
                  <a:pt x="20682" y="6376"/>
                  <a:pt x="21600" y="10170"/>
                  <a:pt x="20150" y="12783"/>
                </a:cubicBezTo>
                <a:cubicBezTo>
                  <a:pt x="18700" y="15395"/>
                  <a:pt x="14112" y="18708"/>
                  <a:pt x="10791" y="20154"/>
                </a:cubicBezTo>
                <a:cubicBezTo>
                  <a:pt x="7469" y="21600"/>
                  <a:pt x="3845" y="21530"/>
                  <a:pt x="220" y="21460"/>
                </a:cubicBezTo>
              </a:path>
            </a:pathLst>
          </a:custGeom>
          <a:blipFill>
            <a:blip r:embed="rId2"/>
          </a:blipFill>
          <a:ln w="25400">
            <a:solidFill>
              <a:srgbClr val="0070C0"/>
            </a:solidFill>
            <a:prstDash val="dash"/>
            <a:miter/>
          </a:ln>
        </p:spPr>
        <p:txBody>
          <a:bodyPr tIns="45720" bIns="45720"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reeform 23">
            <a:extLst>
              <a:ext uri="{FF2B5EF4-FFF2-40B4-BE49-F238E27FC236}">
                <a16:creationId xmlns:a16="http://schemas.microsoft.com/office/drawing/2014/main" id="{AB3C9081-4B40-C95A-B346-ABC1462261D1}"/>
              </a:ext>
            </a:extLst>
          </p:cNvPr>
          <p:cNvSpPr/>
          <p:nvPr/>
        </p:nvSpPr>
        <p:spPr>
          <a:xfrm>
            <a:off x="3126658" y="3791908"/>
            <a:ext cx="5117691" cy="2903861"/>
          </a:xfrm>
          <a:custGeom>
            <a:avLst/>
            <a:gdLst/>
            <a:ahLst/>
            <a:cxnLst>
              <a:cxn ang="0">
                <a:pos x="wd2" y="hd2"/>
              </a:cxn>
              <a:cxn ang="5400000">
                <a:pos x="wd2" y="hd2"/>
              </a:cxn>
              <a:cxn ang="10800000">
                <a:pos x="wd2" y="hd2"/>
              </a:cxn>
              <a:cxn ang="16200000">
                <a:pos x="wd2" y="hd2"/>
              </a:cxn>
            </a:cxnLst>
            <a:rect l="0" t="0" r="r" b="b"/>
            <a:pathLst>
              <a:path w="21600" h="21159" extrusionOk="0">
                <a:moveTo>
                  <a:pt x="0" y="20837"/>
                </a:moveTo>
                <a:cubicBezTo>
                  <a:pt x="1261" y="16995"/>
                  <a:pt x="2521" y="13153"/>
                  <a:pt x="3673" y="9875"/>
                </a:cubicBezTo>
                <a:cubicBezTo>
                  <a:pt x="4824" y="6598"/>
                  <a:pt x="5198" y="2640"/>
                  <a:pt x="6910" y="1171"/>
                </a:cubicBezTo>
                <a:cubicBezTo>
                  <a:pt x="8621" y="-298"/>
                  <a:pt x="12024" y="-441"/>
                  <a:pt x="13944" y="1063"/>
                </a:cubicBezTo>
                <a:cubicBezTo>
                  <a:pt x="15863" y="2568"/>
                  <a:pt x="17149" y="6849"/>
                  <a:pt x="18425" y="10198"/>
                </a:cubicBezTo>
                <a:cubicBezTo>
                  <a:pt x="19701" y="13547"/>
                  <a:pt x="20651" y="17353"/>
                  <a:pt x="21600" y="21159"/>
                </a:cubicBezTo>
              </a:path>
            </a:pathLst>
          </a:custGeom>
          <a:blipFill>
            <a:blip r:embed="rId2"/>
          </a:blipFill>
          <a:ln w="25400">
            <a:solidFill>
              <a:srgbClr val="0070C0"/>
            </a:solidFill>
            <a:prstDash val="dash"/>
            <a:miter/>
          </a:ln>
        </p:spPr>
        <p:txBody>
          <a:bodyPr tIns="45720" bIns="45720"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 name="Freeform 21">
            <a:extLst>
              <a:ext uri="{FF2B5EF4-FFF2-40B4-BE49-F238E27FC236}">
                <a16:creationId xmlns:a16="http://schemas.microsoft.com/office/drawing/2014/main" id="{096FE761-540A-8D42-EE7C-EA93D24F94D3}"/>
              </a:ext>
            </a:extLst>
          </p:cNvPr>
          <p:cNvGrpSpPr/>
          <p:nvPr/>
        </p:nvGrpSpPr>
        <p:grpSpPr>
          <a:xfrm>
            <a:off x="7013476" y="1533832"/>
            <a:ext cx="4888473" cy="3510117"/>
            <a:chOff x="-1" y="0"/>
            <a:chExt cx="9776943" cy="7020232"/>
          </a:xfrm>
        </p:grpSpPr>
        <p:sp>
          <p:nvSpPr>
            <p:cNvPr id="7" name="Line">
              <a:extLst>
                <a:ext uri="{FF2B5EF4-FFF2-40B4-BE49-F238E27FC236}">
                  <a16:creationId xmlns:a16="http://schemas.microsoft.com/office/drawing/2014/main" id="{27E501A1-C112-5615-4D60-BDC1339209D8}"/>
                </a:ext>
              </a:extLst>
            </p:cNvPr>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2"/>
              <a:srcRect/>
              <a:tile tx="0" ty="0" sx="100000" sy="100000" flip="none" algn="tl"/>
            </a:blipFill>
            <a:ln w="25400" cap="flat">
              <a:solidFill>
                <a:srgbClr val="0070C0"/>
              </a:solidFill>
              <a:prstDash val="dash"/>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Mo">
              <a:extLst>
                <a:ext uri="{FF2B5EF4-FFF2-40B4-BE49-F238E27FC236}">
                  <a16:creationId xmlns:a16="http://schemas.microsoft.com/office/drawing/2014/main" id="{49959751-EA97-05AB-63F5-CD5612D6B844}"/>
                </a:ext>
              </a:extLst>
            </p:cNvPr>
            <p:cNvSpPr txBox="1"/>
            <p:nvPr/>
          </p:nvSpPr>
          <p:spPr>
            <a:xfrm>
              <a:off x="104141" y="3279283"/>
              <a:ext cx="9568661" cy="461664"/>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900" b="0" i="0" u="none" strike="noStrike" kern="1200" cap="none" spc="0" normalizeH="0" baseline="0" noProof="0">
                  <a:ln>
                    <a:noFill/>
                  </a:ln>
                  <a:solidFill>
                    <a:srgbClr val="FFFFFF"/>
                  </a:solidFill>
                  <a:effectLst/>
                  <a:uLnTx/>
                  <a:uFillTx/>
                  <a:latin typeface="Calibri" panose="020F0502020204030204"/>
                  <a:ea typeface="+mn-ea"/>
                  <a:cs typeface="+mn-cs"/>
                </a:rPr>
                <a:t>Mo</a:t>
              </a:r>
            </a:p>
          </p:txBody>
        </p:sp>
      </p:grpSp>
      <p:sp>
        <p:nvSpPr>
          <p:cNvPr id="9" name="Slide Number Placeholder 2">
            <a:extLst>
              <a:ext uri="{FF2B5EF4-FFF2-40B4-BE49-F238E27FC236}">
                <a16:creationId xmlns:a16="http://schemas.microsoft.com/office/drawing/2014/main" id="{682A26F7-1178-E410-6AB6-A7EC9CA79A13}"/>
              </a:ext>
            </a:extLst>
          </p:cNvPr>
          <p:cNvSpPr txBox="1">
            <a:spLocks/>
          </p:cNvSpPr>
          <p:nvPr/>
        </p:nvSpPr>
        <p:spPr>
          <a:xfrm>
            <a:off x="8610600" y="6356350"/>
            <a:ext cx="2743200" cy="36512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vert="horz" wrap="none" lIns="91440" tIns="91439" rIns="91440" bIns="91439"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lang="en-US" sz="1800" b="0" i="0" u="none" strike="noStrike" cap="none" spc="0" normalizeH="0" baseline="0">
                <a:ln>
                  <a:noFill/>
                </a:ln>
                <a:solidFill>
                  <a:srgbClr val="000000"/>
                </a:solidFill>
                <a:effectLst/>
                <a:uFillTx/>
              </a:defRPr>
            </a:defPPr>
            <a:lvl1pPr marL="0" marR="0" indent="0" algn="r" defTabSz="1828800" rtl="0" eaLnBrk="1" fontAlgn="auto" latinLnBrk="0" hangingPunct="0">
              <a:lnSpc>
                <a:spcPct val="100000"/>
              </a:lnSpc>
              <a:spcBef>
                <a:spcPts val="0"/>
              </a:spcBef>
              <a:spcAft>
                <a:spcPts val="0"/>
              </a:spcAft>
              <a:buClrTx/>
              <a:buSzTx/>
              <a:buFontTx/>
              <a:buNone/>
              <a:tabLst/>
              <a:defRPr kumimoji="0" sz="2400" b="0" i="0" u="none" strike="noStrike" kern="1200" cap="none" spc="0" normalizeH="0" baseline="0">
                <a:ln>
                  <a:noFill/>
                </a:ln>
                <a:solidFill>
                  <a:srgbClr val="888888"/>
                </a:solidFill>
                <a:effectLst/>
                <a:uFillTx/>
                <a:latin typeface="+mj-lt"/>
                <a:ea typeface="+mj-ea"/>
                <a:cs typeface="+mj-cs"/>
                <a:sym typeface="Calibri"/>
              </a:defRPr>
            </a:lvl1pPr>
            <a:lvl2pPr marL="0" marR="0" indent="4572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2pPr>
            <a:lvl3pPr marL="0" marR="0" indent="9144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3pPr>
            <a:lvl4pPr marL="0" marR="0" indent="13716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4pPr>
            <a:lvl5pPr marL="0" marR="0" indent="18288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5pPr>
            <a:lvl6pPr marL="0" marR="0" indent="22860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6pPr>
            <a:lvl7pPr marL="0" marR="0" indent="27432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7pPr>
            <a:lvl8pPr marL="0" marR="0" indent="32004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8pPr>
            <a:lvl9pPr marL="0" marR="0" indent="3657600" algn="l" defTabSz="1828800" rtl="0" eaLnBrk="1" fontAlgn="auto" latinLnBrk="0" hangingPunct="0">
              <a:lnSpc>
                <a:spcPct val="100000"/>
              </a:lnSpc>
              <a:spcBef>
                <a:spcPts val="0"/>
              </a:spcBef>
              <a:spcAft>
                <a:spcPts val="0"/>
              </a:spcAft>
              <a:buClrTx/>
              <a:buSzTx/>
              <a:buFontTx/>
              <a:buNone/>
              <a:tabLst/>
              <a:defRPr kumimoji="0" sz="3600" b="0" i="0" u="none" strike="noStrike" kern="1200" cap="none" spc="0" normalizeH="0" baseline="0">
                <a:ln>
                  <a:noFill/>
                </a:ln>
                <a:solidFill>
                  <a:srgbClr val="000000"/>
                </a:solidFill>
                <a:effectLst/>
                <a:uFillTx/>
                <a:latin typeface="+mj-lt"/>
                <a:ea typeface="+mj-ea"/>
                <a:cs typeface="+mj-cs"/>
                <a:sym typeface="Calibri"/>
              </a:defRPr>
            </a:lvl9pPr>
          </a:lstStyle>
          <a:p>
            <a:pPr marL="0" marR="0" lvl="0" indent="0" algn="r" defTabSz="18288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2400" b="0" i="0" u="none" strike="noStrike" kern="1200" cap="none" spc="0" normalizeH="0" baseline="0" noProof="0" smtClean="0">
                <a:ln>
                  <a:noFill/>
                </a:ln>
                <a:solidFill>
                  <a:srgbClr val="888888"/>
                </a:solidFill>
                <a:effectLst/>
                <a:uLnTx/>
                <a:uFillTx/>
                <a:latin typeface="Calibri Light" panose="020F0302020204030204"/>
                <a:ea typeface="+mj-ea"/>
                <a:cs typeface="+mj-cs"/>
                <a:sym typeface="Calibri"/>
              </a:rPr>
              <a:pPr marL="0" marR="0" lvl="0" indent="0" algn="r" defTabSz="1828800" rtl="0" eaLnBrk="1" fontAlgn="auto" latinLnBrk="0" hangingPunct="0">
                <a:lnSpc>
                  <a:spcPct val="100000"/>
                </a:lnSpc>
                <a:spcBef>
                  <a:spcPts val="0"/>
                </a:spcBef>
                <a:spcAft>
                  <a:spcPts val="0"/>
                </a:spcAft>
                <a:buClrTx/>
                <a:buSzTx/>
                <a:buFontTx/>
                <a:buNone/>
                <a:tabLst/>
                <a:defRPr/>
              </a:pPr>
              <a:t>2</a:t>
            </a:fld>
            <a:endParaRPr kumimoji="0" lang="en-US" sz="2400" b="0" i="0" u="none" strike="noStrike" kern="1200" cap="none" spc="0" normalizeH="0" baseline="0" noProof="0">
              <a:ln>
                <a:noFill/>
              </a:ln>
              <a:solidFill>
                <a:srgbClr val="888888"/>
              </a:solidFill>
              <a:effectLst/>
              <a:uLnTx/>
              <a:uFillTx/>
              <a:latin typeface="Calibri Light" panose="020F0302020204030204"/>
              <a:ea typeface="+mj-ea"/>
              <a:cs typeface="+mj-cs"/>
              <a:sym typeface="Calibri"/>
            </a:endParaRPr>
          </a:p>
        </p:txBody>
      </p:sp>
      <p:grpSp>
        <p:nvGrpSpPr>
          <p:cNvPr id="11" name="Group">
            <a:extLst>
              <a:ext uri="{FF2B5EF4-FFF2-40B4-BE49-F238E27FC236}">
                <a16:creationId xmlns:a16="http://schemas.microsoft.com/office/drawing/2014/main" id="{C89BFCB5-93E0-C00E-E03A-6679A1B75C11}"/>
              </a:ext>
            </a:extLst>
          </p:cNvPr>
          <p:cNvGrpSpPr/>
          <p:nvPr/>
        </p:nvGrpSpPr>
        <p:grpSpPr>
          <a:xfrm>
            <a:off x="8750961" y="1846149"/>
            <a:ext cx="2350566" cy="1832355"/>
            <a:chOff x="0" y="0"/>
            <a:chExt cx="4701130" cy="3664706"/>
          </a:xfrm>
        </p:grpSpPr>
        <p:sp>
          <p:nvSpPr>
            <p:cNvPr id="13" name="Shape">
              <a:extLst>
                <a:ext uri="{FF2B5EF4-FFF2-40B4-BE49-F238E27FC236}">
                  <a16:creationId xmlns:a16="http://schemas.microsoft.com/office/drawing/2014/main" id="{780C20B6-73D4-3733-C37A-92665925DC25}"/>
                </a:ext>
              </a:extLst>
            </p:cNvPr>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Shape">
              <a:extLst>
                <a:ext uri="{FF2B5EF4-FFF2-40B4-BE49-F238E27FC236}">
                  <a16:creationId xmlns:a16="http://schemas.microsoft.com/office/drawing/2014/main" id="{7A470772-A454-8DD0-7DAB-B4172C583532}"/>
                </a:ext>
              </a:extLst>
            </p:cNvPr>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15" name="Can 4">
            <a:extLst>
              <a:ext uri="{FF2B5EF4-FFF2-40B4-BE49-F238E27FC236}">
                <a16:creationId xmlns:a16="http://schemas.microsoft.com/office/drawing/2014/main" id="{8218FE7E-7910-B35F-BEE9-4360F2969747}"/>
              </a:ext>
            </a:extLst>
          </p:cNvPr>
          <p:cNvGrpSpPr/>
          <p:nvPr/>
        </p:nvGrpSpPr>
        <p:grpSpPr>
          <a:xfrm>
            <a:off x="4725832" y="4263463"/>
            <a:ext cx="1828801" cy="2432307"/>
            <a:chOff x="0" y="-2"/>
            <a:chExt cx="3657600" cy="4864612"/>
          </a:xfrm>
        </p:grpSpPr>
        <p:grpSp>
          <p:nvGrpSpPr>
            <p:cNvPr id="16" name="Group">
              <a:extLst>
                <a:ext uri="{FF2B5EF4-FFF2-40B4-BE49-F238E27FC236}">
                  <a16:creationId xmlns:a16="http://schemas.microsoft.com/office/drawing/2014/main" id="{4B5D4E09-94C8-58E1-CDA4-EA0F48353731}"/>
                </a:ext>
              </a:extLst>
            </p:cNvPr>
            <p:cNvGrpSpPr/>
            <p:nvPr/>
          </p:nvGrpSpPr>
          <p:grpSpPr>
            <a:xfrm>
              <a:off x="0" y="-2"/>
              <a:ext cx="3657600" cy="4864612"/>
              <a:chOff x="0" y="-1"/>
              <a:chExt cx="3657600" cy="4864610"/>
            </a:xfrm>
          </p:grpSpPr>
          <p:sp>
            <p:nvSpPr>
              <p:cNvPr id="18" name="Shape">
                <a:extLst>
                  <a:ext uri="{FF2B5EF4-FFF2-40B4-BE49-F238E27FC236}">
                    <a16:creationId xmlns:a16="http://schemas.microsoft.com/office/drawing/2014/main" id="{5B2E1593-BA9E-E9A4-BD4E-2FFB1EE9FE5C}"/>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Oval">
                <a:extLst>
                  <a:ext uri="{FF2B5EF4-FFF2-40B4-BE49-F238E27FC236}">
                    <a16:creationId xmlns:a16="http://schemas.microsoft.com/office/drawing/2014/main" id="{4BC73D47-D333-BEA7-7E16-7CD0DAB5D5B3}"/>
                  </a:ext>
                </a:extLst>
              </p:cNvPr>
              <p:cNvSpPr/>
              <p:nvPr/>
            </p:nvSpPr>
            <p:spPr>
              <a:xfrm>
                <a:off x="0" y="-1"/>
                <a:ext cx="3657600" cy="914401"/>
              </a:xfrm>
              <a:prstGeom prst="ellipse">
                <a:avLst/>
              </a:prstGeom>
              <a:solidFill>
                <a:srgbClr val="FFFFFF">
                  <a:alpha val="40000"/>
                </a:srgbClr>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Line">
                <a:extLst>
                  <a:ext uri="{FF2B5EF4-FFF2-40B4-BE49-F238E27FC236}">
                    <a16:creationId xmlns:a16="http://schemas.microsoft.com/office/drawing/2014/main" id="{A986D202-96B5-83E6-AC11-4F250A793EE7}"/>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7" name="Database">
              <a:extLst>
                <a:ext uri="{FF2B5EF4-FFF2-40B4-BE49-F238E27FC236}">
                  <a16:creationId xmlns:a16="http://schemas.microsoft.com/office/drawing/2014/main" id="{676B9F7B-ADF3-CDD0-5F65-5CD5B1A08A55}"/>
                </a:ext>
              </a:extLst>
            </p:cNvPr>
            <p:cNvSpPr txBox="1"/>
            <p:nvPr/>
          </p:nvSpPr>
          <p:spPr>
            <a:xfrm>
              <a:off x="104140" y="2199240"/>
              <a:ext cx="3449322" cy="92333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defRPr sz="4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   Database</a:t>
              </a:r>
            </a:p>
          </p:txBody>
        </p:sp>
      </p:grpSp>
      <p:grpSp>
        <p:nvGrpSpPr>
          <p:cNvPr id="21" name="Rounded Rectangle 5">
            <a:extLst>
              <a:ext uri="{FF2B5EF4-FFF2-40B4-BE49-F238E27FC236}">
                <a16:creationId xmlns:a16="http://schemas.microsoft.com/office/drawing/2014/main" id="{3823B4EF-CD8C-0F28-4AC5-D1B788BD9A02}"/>
              </a:ext>
            </a:extLst>
          </p:cNvPr>
          <p:cNvGrpSpPr/>
          <p:nvPr/>
        </p:nvGrpSpPr>
        <p:grpSpPr>
          <a:xfrm>
            <a:off x="4719483" y="1819836"/>
            <a:ext cx="1828801" cy="1828801"/>
            <a:chOff x="0" y="0"/>
            <a:chExt cx="3657600" cy="3657600"/>
          </a:xfrm>
        </p:grpSpPr>
        <p:sp>
          <p:nvSpPr>
            <p:cNvPr id="22" name="Rounded Rectangle">
              <a:extLst>
                <a:ext uri="{FF2B5EF4-FFF2-40B4-BE49-F238E27FC236}">
                  <a16:creationId xmlns:a16="http://schemas.microsoft.com/office/drawing/2014/main" id="{74A446A1-9EFE-7F0F-C4CA-B5ED900CC822}"/>
                </a:ext>
              </a:extLst>
            </p:cNvPr>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Business Logic">
              <a:extLst>
                <a:ext uri="{FF2B5EF4-FFF2-40B4-BE49-F238E27FC236}">
                  <a16:creationId xmlns:a16="http://schemas.microsoft.com/office/drawing/2014/main" id="{EB79ED11-BCFC-B0DE-EBA5-458134D41672}"/>
                </a:ext>
              </a:extLst>
            </p:cNvPr>
            <p:cNvSpPr txBox="1"/>
            <p:nvPr/>
          </p:nvSpPr>
          <p:spPr>
            <a:xfrm>
              <a:off x="282690" y="1367135"/>
              <a:ext cx="3092222" cy="923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The SUT</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4" name="Smiley Face 6">
            <a:extLst>
              <a:ext uri="{FF2B5EF4-FFF2-40B4-BE49-F238E27FC236}">
                <a16:creationId xmlns:a16="http://schemas.microsoft.com/office/drawing/2014/main" id="{BD33EEC2-D4A2-1D95-32AE-6F9372DEFA2C}"/>
              </a:ext>
            </a:extLst>
          </p:cNvPr>
          <p:cNvGrpSpPr/>
          <p:nvPr/>
        </p:nvGrpSpPr>
        <p:grpSpPr>
          <a:xfrm>
            <a:off x="1767331" y="2305126"/>
            <a:ext cx="914401" cy="914401"/>
            <a:chOff x="0" y="0"/>
            <a:chExt cx="1828800" cy="1828800"/>
          </a:xfrm>
        </p:grpSpPr>
        <p:sp>
          <p:nvSpPr>
            <p:cNvPr id="25" name="Circle">
              <a:extLst>
                <a:ext uri="{FF2B5EF4-FFF2-40B4-BE49-F238E27FC236}">
                  <a16:creationId xmlns:a16="http://schemas.microsoft.com/office/drawing/2014/main" id="{DE3DCEE0-30C2-FC30-CBEE-2264442C3A38}"/>
                </a:ext>
              </a:extLst>
            </p:cNvPr>
            <p:cNvSpPr/>
            <p:nvPr/>
          </p:nvSpPr>
          <p:spPr>
            <a:xfrm>
              <a:off x="0" y="0"/>
              <a:ext cx="1828800" cy="1828800"/>
            </a:xfrm>
            <a:prstGeom prst="ellipse">
              <a:avLst/>
            </a:prstGeom>
            <a:solidFill>
              <a:srgbClr val="FBE5D6"/>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Shape">
              <a:extLst>
                <a:ext uri="{FF2B5EF4-FFF2-40B4-BE49-F238E27FC236}">
                  <a16:creationId xmlns:a16="http://schemas.microsoft.com/office/drawing/2014/main" id="{2C19D2E1-D214-B993-CF65-5E1294CDA64E}"/>
                </a:ext>
              </a:extLst>
            </p:cNvPr>
            <p:cNvSpPr/>
            <p:nvPr/>
          </p:nvSpPr>
          <p:spPr>
            <a:xfrm>
              <a:off x="526204" y="545675"/>
              <a:ext cx="776393" cy="1905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1186" y="0"/>
                    <a:pt x="2650" y="0"/>
                  </a:cubicBezTo>
                  <a:cubicBezTo>
                    <a:pt x="4113" y="0"/>
                    <a:pt x="5300" y="4835"/>
                    <a:pt x="5300" y="10800"/>
                  </a:cubicBezTo>
                  <a:cubicBezTo>
                    <a:pt x="5300" y="16765"/>
                    <a:pt x="4113" y="21600"/>
                    <a:pt x="2650" y="21600"/>
                  </a:cubicBezTo>
                  <a:cubicBezTo>
                    <a:pt x="1186" y="21600"/>
                    <a:pt x="0" y="16765"/>
                    <a:pt x="0" y="10800"/>
                  </a:cubicBezTo>
                  <a:moveTo>
                    <a:pt x="16300" y="10800"/>
                  </a:moveTo>
                  <a:cubicBezTo>
                    <a:pt x="16300" y="4835"/>
                    <a:pt x="17487" y="0"/>
                    <a:pt x="18950" y="0"/>
                  </a:cubicBezTo>
                  <a:cubicBezTo>
                    <a:pt x="20414" y="0"/>
                    <a:pt x="21600" y="4835"/>
                    <a:pt x="21600" y="10800"/>
                  </a:cubicBezTo>
                  <a:cubicBezTo>
                    <a:pt x="21600" y="16765"/>
                    <a:pt x="20414" y="21600"/>
                    <a:pt x="18950" y="21600"/>
                  </a:cubicBezTo>
                  <a:cubicBezTo>
                    <a:pt x="17487" y="21600"/>
                    <a:pt x="16300" y="16765"/>
                    <a:pt x="16300" y="10800"/>
                  </a:cubicBezTo>
                </a:path>
              </a:pathLst>
            </a:custGeom>
            <a:solidFill>
              <a:srgbClr val="000000">
                <a:alpha val="20000"/>
              </a:srgbClr>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Shape">
              <a:extLst>
                <a:ext uri="{FF2B5EF4-FFF2-40B4-BE49-F238E27FC236}">
                  <a16:creationId xmlns:a16="http://schemas.microsoft.com/office/drawing/2014/main" id="{7C2631CB-0BAB-611B-F76D-F0E4E37D082B}"/>
                </a:ext>
              </a:extLst>
            </p:cNvPr>
            <p:cNvSpPr/>
            <p:nvPr/>
          </p:nvSpPr>
          <p:spPr>
            <a:xfrm>
              <a:off x="0" y="0"/>
              <a:ext cx="1828800" cy="1828800"/>
            </a:xfrm>
            <a:custGeom>
              <a:avLst/>
              <a:gdLst/>
              <a:ahLst/>
              <a:cxnLst>
                <a:cxn ang="0">
                  <a:pos x="wd2" y="hd2"/>
                </a:cxn>
                <a:cxn ang="5400000">
                  <a:pos x="wd2" y="hd2"/>
                </a:cxn>
                <a:cxn ang="10800000">
                  <a:pos x="wd2" y="hd2"/>
                </a:cxn>
                <a:cxn ang="16200000">
                  <a:pos x="wd2" y="hd2"/>
                </a:cxn>
              </a:cxnLst>
              <a:rect l="0" t="0" r="r" b="b"/>
              <a:pathLst>
                <a:path w="21600" h="21600"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8" name="Straight Arrow Connector 8">
            <a:extLst>
              <a:ext uri="{FF2B5EF4-FFF2-40B4-BE49-F238E27FC236}">
                <a16:creationId xmlns:a16="http://schemas.microsoft.com/office/drawing/2014/main" id="{BD1AB806-CAF9-4B4D-DFEA-4A6966DA66B8}"/>
              </a:ext>
            </a:extLst>
          </p:cNvPr>
          <p:cNvSpPr/>
          <p:nvPr/>
        </p:nvSpPr>
        <p:spPr>
          <a:xfrm flipV="1">
            <a:off x="6554633" y="2713563"/>
            <a:ext cx="2196328" cy="228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Straight Arrow Connector 10">
            <a:extLst>
              <a:ext uri="{FF2B5EF4-FFF2-40B4-BE49-F238E27FC236}">
                <a16:creationId xmlns:a16="http://schemas.microsoft.com/office/drawing/2014/main" id="{0CF06071-EAC6-9432-7FBB-F331AF29065B}"/>
              </a:ext>
            </a:extLst>
          </p:cNvPr>
          <p:cNvSpPr/>
          <p:nvPr/>
        </p:nvSpPr>
        <p:spPr>
          <a:xfrm flipH="1">
            <a:off x="5622325" y="3648636"/>
            <a:ext cx="11558" cy="915172"/>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Straight Arrow Connector 13">
            <a:extLst>
              <a:ext uri="{FF2B5EF4-FFF2-40B4-BE49-F238E27FC236}">
                <a16:creationId xmlns:a16="http://schemas.microsoft.com/office/drawing/2014/main" id="{6EBFD934-7C7A-AD1F-C8FF-B55627620C89}"/>
              </a:ext>
            </a:extLst>
          </p:cNvPr>
          <p:cNvSpPr/>
          <p:nvPr/>
        </p:nvSpPr>
        <p:spPr>
          <a:xfrm flipV="1">
            <a:off x="2688081" y="2716085"/>
            <a:ext cx="2031403" cy="2033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Database">
            <a:extLst>
              <a:ext uri="{FF2B5EF4-FFF2-40B4-BE49-F238E27FC236}">
                <a16:creationId xmlns:a16="http://schemas.microsoft.com/office/drawing/2014/main" id="{9C171A53-95A4-FE62-6A3E-13C198E290BC}"/>
              </a:ext>
            </a:extLst>
          </p:cNvPr>
          <p:cNvSpPr txBox="1"/>
          <p:nvPr/>
        </p:nvSpPr>
        <p:spPr>
          <a:xfrm>
            <a:off x="1250696" y="3446164"/>
            <a:ext cx="1875962" cy="46166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defRPr sz="4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Human User</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Network…">
            <a:extLst>
              <a:ext uri="{FF2B5EF4-FFF2-40B4-BE49-F238E27FC236}">
                <a16:creationId xmlns:a16="http://schemas.microsoft.com/office/drawing/2014/main" id="{011F8A68-8D6D-A13C-57F0-48C42502DFB3}"/>
              </a:ext>
            </a:extLst>
          </p:cNvPr>
          <p:cNvSpPr txBox="1"/>
          <p:nvPr/>
        </p:nvSpPr>
        <p:spPr>
          <a:xfrm>
            <a:off x="8999178" y="2340284"/>
            <a:ext cx="2025043" cy="830997"/>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4800"/>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Network</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Time, Randomness</a:t>
            </a:r>
            <a:endParaRPr kumimoji="0"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651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Good Tests are Not Flaky"/>
          <p:cNvSpPr txBox="1">
            <a:spLocks noGrp="1"/>
          </p:cNvSpPr>
          <p:nvPr>
            <p:ph type="title"/>
          </p:nvPr>
        </p:nvSpPr>
        <p:spPr>
          <a:prstGeom prst="rect">
            <a:avLst/>
          </a:prstGeom>
        </p:spPr>
        <p:txBody>
          <a:bodyPr/>
          <a:lstStyle/>
          <a:p>
            <a:r>
              <a:rPr lang="en-US" dirty="0"/>
              <a:t>Integration Tests can be Flaky</a:t>
            </a:r>
            <a:endParaRPr dirty="0"/>
          </a:p>
        </p:txBody>
      </p:sp>
      <p:sp>
        <p:nvSpPr>
          <p:cNvPr id="448" name="Body Level One…"/>
          <p:cNvSpPr txBox="1">
            <a:spLocks noGrp="1"/>
          </p:cNvSpPr>
          <p:nvPr>
            <p:ph type="body" idx="1"/>
          </p:nvPr>
        </p:nvSpPr>
        <p:spPr>
          <a:xfrm>
            <a:off x="838200" y="1500160"/>
            <a:ext cx="7097486" cy="435133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Flaky test failures are false alarms</a:t>
            </a:r>
          </a:p>
          <a:p>
            <a:r>
              <a:t>Most common cause of flaky test failures: “async wait” - tests that expect some asynchronous action to occur within a timeout</a:t>
            </a:r>
          </a:p>
          <a:p>
            <a:r>
              <a:rPr lang="en-US"/>
              <a:t>UI Testing is often flaky and slower</a:t>
            </a:r>
          </a:p>
          <a:p>
            <a:r>
              <a:t>Good tests avoid relying on timing</a:t>
            </a:r>
            <a:endParaRPr lang="en-US"/>
          </a:p>
          <a:p>
            <a:r>
              <a:rPr lang="en-US"/>
              <a:t>Good tests avoid relying on the order in which the tests are run</a:t>
            </a:r>
            <a:endParaRPr/>
          </a:p>
        </p:txBody>
      </p:sp>
      <p:sp>
        <p:nvSpPr>
          <p:cNvPr id="449" name="[Luo et al, FSE 2014 “An empirical analysis of flaky tests”]"/>
          <p:cNvSpPr txBox="1"/>
          <p:nvPr/>
        </p:nvSpPr>
        <p:spPr>
          <a:xfrm>
            <a:off x="6968229" y="6174101"/>
            <a:ext cx="5040867" cy="2821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spcBef>
                <a:spcPts val="3400"/>
              </a:spcBef>
              <a:defRPr sz="3000">
                <a:solidFill>
                  <a:srgbClr val="000000"/>
                </a:solidFill>
                <a:latin typeface="Avenir Next Medium"/>
                <a:ea typeface="Avenir Next Medium"/>
                <a:cs typeface="Avenir Next Medium"/>
                <a:sym typeface="Avenir Next Medium"/>
              </a:defRPr>
            </a:lvl1pPr>
          </a:lstStyle>
          <a:p>
            <a:pPr marL="0" marR="0" lvl="0" indent="0" algn="l" defTabSz="825500" rtl="0" eaLnBrk="1" fontAlgn="auto" latinLnBrk="0" hangingPunct="1">
              <a:lnSpc>
                <a:spcPct val="100000"/>
              </a:lnSpc>
              <a:spcBef>
                <a:spcPts val="3400"/>
              </a:spcBef>
              <a:spcAft>
                <a:spcPts val="0"/>
              </a:spcAft>
              <a:buClrTx/>
              <a:buSzTx/>
              <a:buFontTx/>
              <a:buNone/>
              <a:tabLst/>
              <a:defRPr/>
            </a:pPr>
            <a:r>
              <a:rPr kumimoji="0" sz="1500" b="0" i="0" u="none" strike="noStrike" kern="1200" cap="none" spc="0" normalizeH="0" baseline="0" noProof="0">
                <a:ln>
                  <a:noFill/>
                </a:ln>
                <a:solidFill>
                  <a:srgbClr val="000000"/>
                </a:solidFill>
                <a:effectLst/>
                <a:uLnTx/>
                <a:uFillTx/>
                <a:latin typeface="Avenir Next Medium"/>
                <a:sym typeface="Avenir Next Medium"/>
              </a:rPr>
              <a:t>[Luo et al, FSE 2014 “An empirical analysis of flaky tests”]</a:t>
            </a:r>
          </a:p>
        </p:txBody>
      </p:sp>
      <p:graphicFrame>
        <p:nvGraphicFramePr>
          <p:cNvPr id="450" name="2D Pie Chart"/>
          <p:cNvGraphicFramePr/>
          <p:nvPr/>
        </p:nvGraphicFramePr>
        <p:xfrm>
          <a:off x="6968229" y="1343818"/>
          <a:ext cx="6572428" cy="65724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Flaky Test Example: Async/Wait"/>
          <p:cNvSpPr txBox="1">
            <a:spLocks noGrp="1"/>
          </p:cNvSpPr>
          <p:nvPr>
            <p:ph type="title"/>
          </p:nvPr>
        </p:nvSpPr>
        <p:spPr>
          <a:prstGeom prst="rect">
            <a:avLst/>
          </a:prstGeom>
        </p:spPr>
        <p:txBody>
          <a:bodyPr/>
          <a:lstStyle/>
          <a:p>
            <a:r>
              <a:rPr dirty="0"/>
              <a:t>Flaky Test Example: Async/Wait</a:t>
            </a:r>
          </a:p>
        </p:txBody>
      </p:sp>
      <p:sp>
        <p:nvSpPr>
          <p:cNvPr id="454" name="Body Level One…"/>
          <p:cNvSpPr txBox="1">
            <a:spLocks noGrp="1"/>
          </p:cNvSpPr>
          <p:nvPr>
            <p:ph type="body" idx="1"/>
          </p:nvPr>
        </p:nvSpPr>
        <p:spPr>
          <a:xfrm>
            <a:off x="838200" y="1500160"/>
            <a:ext cx="6891907" cy="435133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238225" indent="-238225" defTabSz="1206977">
              <a:lnSpc>
                <a:spcPct val="100000"/>
              </a:lnSpc>
              <a:spcBef>
                <a:spcPts val="1200"/>
              </a:spcBef>
              <a:defRPr sz="4752"/>
            </a:pPr>
            <a:r>
              <a:rPr sz="2700"/>
              <a:t>Most common root cause of flakiness</a:t>
            </a:r>
          </a:p>
          <a:p>
            <a:pPr marL="238225" indent="-238225" defTabSz="1206977">
              <a:lnSpc>
                <a:spcPct val="100000"/>
              </a:lnSpc>
              <a:spcBef>
                <a:spcPts val="1200"/>
              </a:spcBef>
              <a:defRPr sz="4752"/>
            </a:pPr>
            <a:r>
              <a:rPr sz="2700"/>
              <a:t>Difficult to avoid, but </a:t>
            </a:r>
            <a:r>
              <a:rPr lang="en-US" sz="2700"/>
              <a:t>there are mitigations</a:t>
            </a:r>
            <a:r>
              <a:rPr sz="2700"/>
              <a:t>:</a:t>
            </a:r>
          </a:p>
          <a:p>
            <a:pPr marL="426820" lvl="1" indent="-238225" defTabSz="1206977">
              <a:lnSpc>
                <a:spcPct val="100000"/>
              </a:lnSpc>
              <a:spcBef>
                <a:spcPts val="1200"/>
              </a:spcBef>
              <a:buSzPct val="100000"/>
              <a:defRPr sz="4752"/>
            </a:pPr>
            <a:r>
              <a:rPr sz="2700"/>
              <a:t>Have more “small” tests that don’t require concurrency</a:t>
            </a:r>
          </a:p>
          <a:p>
            <a:pPr marL="426820" lvl="1" indent="-238225" defTabSz="1206977">
              <a:lnSpc>
                <a:spcPct val="100000"/>
              </a:lnSpc>
              <a:spcBef>
                <a:spcPts val="1200"/>
              </a:spcBef>
              <a:buSzPct val="100000"/>
              <a:defRPr sz="4752"/>
            </a:pPr>
            <a:r>
              <a:rPr sz="2700"/>
              <a:t>Ensure sufficient resources available for running tests</a:t>
            </a:r>
          </a:p>
          <a:p>
            <a:pPr marL="426820" lvl="1" indent="-238225" defTabSz="1206977">
              <a:lnSpc>
                <a:spcPct val="100000"/>
              </a:lnSpc>
              <a:spcBef>
                <a:spcPts val="1200"/>
              </a:spcBef>
              <a:buSzPct val="100000"/>
              <a:defRPr sz="4752"/>
            </a:pPr>
            <a:r>
              <a:rPr sz="2700"/>
              <a:t>Embed reasonable error detection to classify test failures as likely to be “flaky” vs true failures</a:t>
            </a:r>
          </a:p>
        </p:txBody>
      </p:sp>
      <p:grpSp>
        <p:nvGrpSpPr>
          <p:cNvPr id="457" name="Group"/>
          <p:cNvGrpSpPr/>
          <p:nvPr/>
        </p:nvGrpSpPr>
        <p:grpSpPr>
          <a:xfrm>
            <a:off x="9977241" y="4970735"/>
            <a:ext cx="1697823" cy="1047530"/>
            <a:chOff x="0" y="0"/>
            <a:chExt cx="3395643" cy="2095059"/>
          </a:xfrm>
        </p:grpSpPr>
        <p:sp>
          <p:nvSpPr>
            <p:cNvPr id="455" name="Test fails!"/>
            <p:cNvSpPr/>
            <p:nvPr/>
          </p:nvSpPr>
          <p:spPr>
            <a:xfrm>
              <a:off x="0" y="1120675"/>
              <a:ext cx="3395643" cy="974384"/>
            </a:xfrm>
            <a:prstGeom prst="rect">
              <a:avLst/>
            </a:prstGeom>
            <a:solidFill>
              <a:srgbClr val="8C1818"/>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3000">
                  <a:solidFill>
                    <a:srgbClr val="FFFFFF"/>
                  </a:solidFill>
                  <a:latin typeface="Avenir Next Medium"/>
                  <a:ea typeface="Avenir Next Medium"/>
                  <a:cs typeface="Avenir Next Medium"/>
                  <a:sym typeface="Avenir Next Medium"/>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500" b="0" i="0" u="none" strike="noStrike" kern="1200" cap="none" spc="0" normalizeH="0" baseline="0" noProof="0">
                  <a:ln>
                    <a:noFill/>
                  </a:ln>
                  <a:solidFill>
                    <a:srgbClr val="FFFFFF"/>
                  </a:solidFill>
                  <a:effectLst/>
                  <a:uLnTx/>
                  <a:uFillTx/>
                  <a:latin typeface="Avenir Next Medium"/>
                  <a:sym typeface="Avenir Next Medium"/>
                </a:rPr>
                <a:t>Test fails!</a:t>
              </a:r>
            </a:p>
          </p:txBody>
        </p:sp>
        <p:sp>
          <p:nvSpPr>
            <p:cNvPr id="456" name="Line"/>
            <p:cNvSpPr/>
            <p:nvPr/>
          </p:nvSpPr>
          <p:spPr>
            <a:xfrm flipH="1">
              <a:off x="1697821" y="0"/>
              <a:ext cx="1" cy="1160860"/>
            </a:xfrm>
            <a:prstGeom prst="line">
              <a:avLst/>
            </a:prstGeom>
            <a:noFill/>
            <a:ln w="25400" cap="flat">
              <a:solidFill>
                <a:srgbClr val="A6AAA9"/>
              </a:solidFill>
              <a:prstDash val="solid"/>
              <a:miter lim="400000"/>
              <a:tailEnd type="triangle" w="med" len="med"/>
            </a:ln>
            <a:effectLst/>
          </p:spPr>
          <p:txBody>
            <a:bodyPr wrap="square" lIns="35719" tIns="35719" rIns="35719" bIns="35719" numCol="1" anchor="ctr">
              <a:noAutofit/>
            </a:bodyPr>
            <a:lstStyle/>
            <a:p>
              <a:pPr marL="0" marR="0" lvl="0" indent="0" algn="l" defTabSz="410766" rtl="0" eaLnBrk="1" fontAlgn="auto" latinLnBrk="0" hangingPunct="1">
                <a:lnSpc>
                  <a:spcPct val="100000"/>
                </a:lnSpc>
                <a:spcBef>
                  <a:spcPts val="0"/>
                </a:spcBef>
                <a:spcAft>
                  <a:spcPts val="0"/>
                </a:spcAft>
                <a:buClrTx/>
                <a:buSzTx/>
                <a:buFontTx/>
                <a:buNone/>
                <a:tabLst/>
                <a:defRPr sz="3000">
                  <a:solidFill>
                    <a:srgbClr val="FFFFFF"/>
                  </a:solidFill>
                  <a:latin typeface="Avenir Next Medium"/>
                  <a:ea typeface="Avenir Next Medium"/>
                  <a:cs typeface="Avenir Next Medium"/>
                  <a:sym typeface="Avenir Next Medium"/>
                </a:defRPr>
              </a:pPr>
              <a:endParaRPr kumimoji="0" sz="1500" b="0" i="0" u="none" strike="noStrike" kern="1200" cap="none" spc="0" normalizeH="0" baseline="0" noProof="0">
                <a:ln>
                  <a:noFill/>
                </a:ln>
                <a:solidFill>
                  <a:srgbClr val="FFFFFF"/>
                </a:solidFill>
                <a:effectLst/>
                <a:uLnTx/>
                <a:uFillTx/>
                <a:latin typeface="Avenir Next Medium"/>
                <a:sym typeface="Avenir Next Medium"/>
              </a:endParaRPr>
            </a:p>
          </p:txBody>
        </p:sp>
      </p:grpSp>
      <p:grpSp>
        <p:nvGrpSpPr>
          <p:cNvPr id="460" name="Group"/>
          <p:cNvGrpSpPr/>
          <p:nvPr/>
        </p:nvGrpSpPr>
        <p:grpSpPr>
          <a:xfrm>
            <a:off x="7840321" y="3788899"/>
            <a:ext cx="1602038" cy="2779368"/>
            <a:chOff x="0" y="0"/>
            <a:chExt cx="3204073" cy="5558731"/>
          </a:xfrm>
        </p:grpSpPr>
        <p:sp>
          <p:nvSpPr>
            <p:cNvPr id="458" name="Server startup complete"/>
            <p:cNvSpPr/>
            <p:nvPr/>
          </p:nvSpPr>
          <p:spPr>
            <a:xfrm>
              <a:off x="0" y="4397870"/>
              <a:ext cx="3204073" cy="1160861"/>
            </a:xfrm>
            <a:prstGeom prst="rect">
              <a:avLst/>
            </a:prstGeom>
            <a:solidFill>
              <a:srgbClr val="D9863D"/>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3000">
                  <a:solidFill>
                    <a:srgbClr val="000000"/>
                  </a:solidFill>
                  <a:latin typeface="Avenir Next Medium"/>
                  <a:ea typeface="Avenir Next Medium"/>
                  <a:cs typeface="Avenir Next Medium"/>
                  <a:sym typeface="Avenir Next Medium"/>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500" b="0" i="0" u="none" strike="noStrike" kern="1200" cap="none" spc="0" normalizeH="0" baseline="0" noProof="0">
                  <a:ln>
                    <a:noFill/>
                  </a:ln>
                  <a:solidFill>
                    <a:srgbClr val="000000"/>
                  </a:solidFill>
                  <a:effectLst/>
                  <a:uLnTx/>
                  <a:uFillTx/>
                  <a:latin typeface="Avenir Next Medium"/>
                  <a:sym typeface="Avenir Next Medium"/>
                </a:rPr>
                <a:t>Server startup complete</a:t>
              </a:r>
            </a:p>
          </p:txBody>
        </p:sp>
        <p:sp>
          <p:nvSpPr>
            <p:cNvPr id="459" name="Line"/>
            <p:cNvSpPr/>
            <p:nvPr/>
          </p:nvSpPr>
          <p:spPr>
            <a:xfrm flipH="1">
              <a:off x="1602036" y="0"/>
              <a:ext cx="1" cy="4475646"/>
            </a:xfrm>
            <a:prstGeom prst="line">
              <a:avLst/>
            </a:prstGeom>
            <a:noFill/>
            <a:ln w="25400" cap="flat">
              <a:solidFill>
                <a:srgbClr val="A6AAA9"/>
              </a:solidFill>
              <a:prstDash val="solid"/>
              <a:miter lim="400000"/>
              <a:tailEnd type="triangle" w="med" len="med"/>
            </a:ln>
            <a:effectLst/>
          </p:spPr>
          <p:txBody>
            <a:bodyPr wrap="square" lIns="35719" tIns="35719" rIns="35719" bIns="35719" numCol="1" anchor="ctr">
              <a:noAutofit/>
            </a:bodyPr>
            <a:lstStyle/>
            <a:p>
              <a:pPr marL="0" marR="0" lvl="0" indent="0" algn="l" defTabSz="410766" rtl="0" eaLnBrk="1" fontAlgn="auto" latinLnBrk="0" hangingPunct="1">
                <a:lnSpc>
                  <a:spcPct val="100000"/>
                </a:lnSpc>
                <a:spcBef>
                  <a:spcPts val="0"/>
                </a:spcBef>
                <a:spcAft>
                  <a:spcPts val="0"/>
                </a:spcAft>
                <a:buClrTx/>
                <a:buSzTx/>
                <a:buFontTx/>
                <a:buNone/>
                <a:tabLst/>
                <a:defRPr sz="3000">
                  <a:solidFill>
                    <a:srgbClr val="FFFFFF"/>
                  </a:solidFill>
                  <a:latin typeface="Avenir Next Medium"/>
                  <a:ea typeface="Avenir Next Medium"/>
                  <a:cs typeface="Avenir Next Medium"/>
                  <a:sym typeface="Avenir Next Medium"/>
                </a:defRPr>
              </a:pPr>
              <a:endParaRPr kumimoji="0" sz="1500" b="0" i="0" u="none" strike="noStrike" kern="1200" cap="none" spc="0" normalizeH="0" baseline="0" noProof="0">
                <a:ln>
                  <a:noFill/>
                </a:ln>
                <a:solidFill>
                  <a:srgbClr val="FFFFFF"/>
                </a:solidFill>
                <a:effectLst/>
                <a:uLnTx/>
                <a:uFillTx/>
                <a:latin typeface="Avenir Next Medium"/>
                <a:sym typeface="Avenir Next Medium"/>
              </a:endParaRPr>
            </a:p>
          </p:txBody>
        </p:sp>
      </p:grpSp>
      <p:grpSp>
        <p:nvGrpSpPr>
          <p:cNvPr id="463" name="Group"/>
          <p:cNvGrpSpPr/>
          <p:nvPr/>
        </p:nvGrpSpPr>
        <p:grpSpPr>
          <a:xfrm>
            <a:off x="7840321" y="2131115"/>
            <a:ext cx="1823368" cy="1704666"/>
            <a:chOff x="0" y="0"/>
            <a:chExt cx="3646732" cy="3409329"/>
          </a:xfrm>
        </p:grpSpPr>
        <p:sp>
          <p:nvSpPr>
            <p:cNvPr id="461" name="Start server"/>
            <p:cNvSpPr/>
            <p:nvPr/>
          </p:nvSpPr>
          <p:spPr>
            <a:xfrm>
              <a:off x="0" y="1623391"/>
              <a:ext cx="3204073" cy="1785938"/>
            </a:xfrm>
            <a:prstGeom prst="rect">
              <a:avLst/>
            </a:prstGeom>
            <a:solidFill>
              <a:srgbClr val="D9863D"/>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3000">
                  <a:solidFill>
                    <a:srgbClr val="000000"/>
                  </a:solidFill>
                  <a:latin typeface="Avenir Next Medium"/>
                  <a:ea typeface="Avenir Next Medium"/>
                  <a:cs typeface="Avenir Next Medium"/>
                  <a:sym typeface="Avenir Next Medium"/>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500" b="0" i="0" u="none" strike="noStrike" kern="1200" cap="none" spc="0" normalizeH="0" baseline="0" noProof="0">
                  <a:ln>
                    <a:noFill/>
                  </a:ln>
                  <a:solidFill>
                    <a:srgbClr val="000000"/>
                  </a:solidFill>
                  <a:effectLst/>
                  <a:uLnTx/>
                  <a:uFillTx/>
                  <a:latin typeface="Avenir Next Medium"/>
                  <a:sym typeface="Avenir Next Medium"/>
                </a:rPr>
                <a:t>Start server</a:t>
              </a:r>
            </a:p>
          </p:txBody>
        </p:sp>
        <p:sp>
          <p:nvSpPr>
            <p:cNvPr id="462" name="Line"/>
            <p:cNvSpPr/>
            <p:nvPr/>
          </p:nvSpPr>
          <p:spPr>
            <a:xfrm flipH="1">
              <a:off x="1477396" y="0"/>
              <a:ext cx="2169336" cy="1644444"/>
            </a:xfrm>
            <a:prstGeom prst="line">
              <a:avLst/>
            </a:prstGeom>
            <a:noFill/>
            <a:ln w="25400" cap="flat">
              <a:solidFill>
                <a:srgbClr val="A6AAA9"/>
              </a:solidFill>
              <a:prstDash val="solid"/>
              <a:miter lim="400000"/>
              <a:tailEnd type="triangle" w="med" len="med"/>
            </a:ln>
            <a:effectLst/>
          </p:spPr>
          <p:txBody>
            <a:bodyPr wrap="square" lIns="35719" tIns="35719" rIns="35719" bIns="35719" numCol="1" anchor="ctr">
              <a:noAutofit/>
            </a:bodyPr>
            <a:lstStyle/>
            <a:p>
              <a:pPr marL="0" marR="0" lvl="0" indent="0" algn="l" defTabSz="410766" rtl="0" eaLnBrk="1" fontAlgn="auto" latinLnBrk="0" hangingPunct="1">
                <a:lnSpc>
                  <a:spcPct val="100000"/>
                </a:lnSpc>
                <a:spcBef>
                  <a:spcPts val="0"/>
                </a:spcBef>
                <a:spcAft>
                  <a:spcPts val="0"/>
                </a:spcAft>
                <a:buClrTx/>
                <a:buSzTx/>
                <a:buFontTx/>
                <a:buNone/>
                <a:tabLst/>
                <a:defRPr sz="3000">
                  <a:solidFill>
                    <a:srgbClr val="FFFFFF"/>
                  </a:solidFill>
                  <a:latin typeface="Avenir Next Medium"/>
                  <a:ea typeface="Avenir Next Medium"/>
                  <a:cs typeface="Avenir Next Medium"/>
                  <a:sym typeface="Avenir Next Medium"/>
                </a:defRPr>
              </a:pPr>
              <a:endParaRPr kumimoji="0" sz="1500" b="0" i="0" u="none" strike="noStrike" kern="1200" cap="none" spc="0" normalizeH="0" baseline="0" noProof="0">
                <a:ln>
                  <a:noFill/>
                </a:ln>
                <a:solidFill>
                  <a:srgbClr val="FFFFFF"/>
                </a:solidFill>
                <a:effectLst/>
                <a:uLnTx/>
                <a:uFillTx/>
                <a:latin typeface="Avenir Next Medium"/>
                <a:sym typeface="Avenir Next Medium"/>
              </a:endParaRPr>
            </a:p>
          </p:txBody>
        </p:sp>
      </p:grpSp>
      <p:grpSp>
        <p:nvGrpSpPr>
          <p:cNvPr id="466" name="Group"/>
          <p:cNvGrpSpPr/>
          <p:nvPr/>
        </p:nvGrpSpPr>
        <p:grpSpPr>
          <a:xfrm>
            <a:off x="9977241" y="3774156"/>
            <a:ext cx="1697823" cy="1226265"/>
            <a:chOff x="0" y="0"/>
            <a:chExt cx="3395643" cy="2452530"/>
          </a:xfrm>
        </p:grpSpPr>
        <p:sp>
          <p:nvSpPr>
            <p:cNvPr id="464" name="Make request to server"/>
            <p:cNvSpPr/>
            <p:nvPr/>
          </p:nvSpPr>
          <p:spPr>
            <a:xfrm>
              <a:off x="0" y="1155064"/>
              <a:ext cx="3395643" cy="1297466"/>
            </a:xfrm>
            <a:prstGeom prst="rect">
              <a:avLst/>
            </a:prstGeom>
            <a:solidFill>
              <a:srgbClr val="3887A6"/>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3000">
                  <a:solidFill>
                    <a:srgbClr val="000000"/>
                  </a:solidFill>
                  <a:latin typeface="Avenir Next Medium"/>
                  <a:ea typeface="Avenir Next Medium"/>
                  <a:cs typeface="Avenir Next Medium"/>
                  <a:sym typeface="Avenir Next Medium"/>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500" b="0" i="0" u="none" strike="noStrike" kern="1200" cap="none" spc="0" normalizeH="0" baseline="0" noProof="0">
                  <a:ln>
                    <a:noFill/>
                  </a:ln>
                  <a:solidFill>
                    <a:srgbClr val="000000"/>
                  </a:solidFill>
                  <a:effectLst/>
                  <a:uLnTx/>
                  <a:uFillTx/>
                  <a:latin typeface="Avenir Next Medium"/>
                  <a:sym typeface="Avenir Next Medium"/>
                </a:rPr>
                <a:t>Make request to server</a:t>
              </a:r>
            </a:p>
          </p:txBody>
        </p:sp>
        <p:sp>
          <p:nvSpPr>
            <p:cNvPr id="465" name="Line"/>
            <p:cNvSpPr/>
            <p:nvPr/>
          </p:nvSpPr>
          <p:spPr>
            <a:xfrm flipH="1">
              <a:off x="1697821" y="0"/>
              <a:ext cx="1" cy="1160860"/>
            </a:xfrm>
            <a:prstGeom prst="line">
              <a:avLst/>
            </a:prstGeom>
            <a:noFill/>
            <a:ln w="25400" cap="flat">
              <a:solidFill>
                <a:srgbClr val="A6AAA9"/>
              </a:solidFill>
              <a:prstDash val="solid"/>
              <a:miter lim="400000"/>
              <a:tailEnd type="triangle" w="med" len="med"/>
            </a:ln>
            <a:effectLst/>
          </p:spPr>
          <p:txBody>
            <a:bodyPr wrap="square" lIns="35719" tIns="35719" rIns="35719" bIns="35719" numCol="1" anchor="ctr">
              <a:noAutofit/>
            </a:bodyPr>
            <a:lstStyle/>
            <a:p>
              <a:pPr marL="0" marR="0" lvl="0" indent="0" algn="l" defTabSz="410766" rtl="0" eaLnBrk="1" fontAlgn="auto" latinLnBrk="0" hangingPunct="1">
                <a:lnSpc>
                  <a:spcPct val="100000"/>
                </a:lnSpc>
                <a:spcBef>
                  <a:spcPts val="0"/>
                </a:spcBef>
                <a:spcAft>
                  <a:spcPts val="0"/>
                </a:spcAft>
                <a:buClrTx/>
                <a:buSzTx/>
                <a:buFontTx/>
                <a:buNone/>
                <a:tabLst/>
                <a:defRPr sz="3000">
                  <a:solidFill>
                    <a:srgbClr val="FFFFFF"/>
                  </a:solidFill>
                  <a:latin typeface="Avenir Next Medium"/>
                  <a:ea typeface="Avenir Next Medium"/>
                  <a:cs typeface="Avenir Next Medium"/>
                  <a:sym typeface="Avenir Next Medium"/>
                </a:defRPr>
              </a:pPr>
              <a:endParaRPr kumimoji="0" sz="1500" b="0" i="0" u="none" strike="noStrike" kern="1200" cap="none" spc="0" normalizeH="0" baseline="0" noProof="0">
                <a:ln>
                  <a:noFill/>
                </a:ln>
                <a:solidFill>
                  <a:srgbClr val="FFFFFF"/>
                </a:solidFill>
                <a:effectLst/>
                <a:uLnTx/>
                <a:uFillTx/>
                <a:latin typeface="Avenir Next Medium"/>
                <a:sym typeface="Avenir Next Medium"/>
              </a:endParaRPr>
            </a:p>
          </p:txBody>
        </p:sp>
      </p:grpSp>
      <p:grpSp>
        <p:nvGrpSpPr>
          <p:cNvPr id="469" name="Group"/>
          <p:cNvGrpSpPr/>
          <p:nvPr/>
        </p:nvGrpSpPr>
        <p:grpSpPr>
          <a:xfrm>
            <a:off x="9691037" y="2125897"/>
            <a:ext cx="1936133" cy="1695140"/>
            <a:chOff x="-668191" y="-126479"/>
            <a:chExt cx="3872264" cy="3390280"/>
          </a:xfrm>
        </p:grpSpPr>
        <p:sp>
          <p:nvSpPr>
            <p:cNvPr id="467" name="Wait 3 seconds for server to start"/>
            <p:cNvSpPr/>
            <p:nvPr/>
          </p:nvSpPr>
          <p:spPr>
            <a:xfrm>
              <a:off x="0" y="1477863"/>
              <a:ext cx="3204073" cy="1785938"/>
            </a:xfrm>
            <a:prstGeom prst="rect">
              <a:avLst/>
            </a:prstGeom>
            <a:solidFill>
              <a:srgbClr val="3887A6"/>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3000">
                  <a:solidFill>
                    <a:srgbClr val="000000"/>
                  </a:solidFill>
                  <a:latin typeface="Avenir Next Medium"/>
                  <a:ea typeface="Avenir Next Medium"/>
                  <a:cs typeface="Avenir Next Medium"/>
                  <a:sym typeface="Avenir Next Medium"/>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500" b="0" i="0" u="none" strike="noStrike" kern="1200" cap="none" spc="0" normalizeH="0" baseline="0" noProof="0">
                  <a:ln>
                    <a:noFill/>
                  </a:ln>
                  <a:solidFill>
                    <a:srgbClr val="000000"/>
                  </a:solidFill>
                  <a:effectLst/>
                  <a:uLnTx/>
                  <a:uFillTx/>
                  <a:latin typeface="Avenir Next Medium"/>
                  <a:sym typeface="Avenir Next Medium"/>
                </a:rPr>
                <a:t>Wait 3 seconds for server to start</a:t>
              </a:r>
            </a:p>
          </p:txBody>
        </p:sp>
        <p:sp>
          <p:nvSpPr>
            <p:cNvPr id="468" name="Line"/>
            <p:cNvSpPr/>
            <p:nvPr/>
          </p:nvSpPr>
          <p:spPr>
            <a:xfrm>
              <a:off x="-668191" y="-126479"/>
              <a:ext cx="2241579" cy="1654316"/>
            </a:xfrm>
            <a:prstGeom prst="line">
              <a:avLst/>
            </a:prstGeom>
            <a:noFill/>
            <a:ln w="25400" cap="flat">
              <a:solidFill>
                <a:srgbClr val="A6AAA9"/>
              </a:solidFill>
              <a:prstDash val="solid"/>
              <a:miter lim="400000"/>
              <a:tailEnd type="triangle" w="med" len="med"/>
            </a:ln>
            <a:effectLst/>
          </p:spPr>
          <p:txBody>
            <a:bodyPr wrap="square" lIns="35719" tIns="35719" rIns="35719" bIns="35719" numCol="1" anchor="ctr">
              <a:noAutofit/>
            </a:bodyPr>
            <a:lstStyle/>
            <a:p>
              <a:pPr marL="0" marR="0" lvl="0" indent="0" algn="l" defTabSz="410766" rtl="0" eaLnBrk="1" fontAlgn="auto" latinLnBrk="0" hangingPunct="1">
                <a:lnSpc>
                  <a:spcPct val="100000"/>
                </a:lnSpc>
                <a:spcBef>
                  <a:spcPts val="0"/>
                </a:spcBef>
                <a:spcAft>
                  <a:spcPts val="0"/>
                </a:spcAft>
                <a:buClrTx/>
                <a:buSzTx/>
                <a:buFontTx/>
                <a:buNone/>
                <a:tabLst/>
                <a:defRPr sz="3000">
                  <a:solidFill>
                    <a:srgbClr val="FFFFFF"/>
                  </a:solidFill>
                  <a:latin typeface="Avenir Next Medium"/>
                  <a:ea typeface="Avenir Next Medium"/>
                  <a:cs typeface="Avenir Next Medium"/>
                  <a:sym typeface="Avenir Next Medium"/>
                </a:defRPr>
              </a:pPr>
              <a:endParaRPr kumimoji="0" sz="1500" b="0" i="0" u="none" strike="noStrike" kern="1200" cap="none" spc="0" normalizeH="0" baseline="0" noProof="0">
                <a:ln>
                  <a:noFill/>
                </a:ln>
                <a:solidFill>
                  <a:srgbClr val="FFFFFF"/>
                </a:solidFill>
                <a:effectLst/>
                <a:uLnTx/>
                <a:uFillTx/>
                <a:latin typeface="Avenir Next Medium"/>
                <a:sym typeface="Avenir Next Medium"/>
              </a:endParaRPr>
            </a:p>
          </p:txBody>
        </p:sp>
      </p:grpSp>
      <p:sp>
        <p:nvSpPr>
          <p:cNvPr id="470" name="Start Test"/>
          <p:cNvSpPr/>
          <p:nvPr/>
        </p:nvSpPr>
        <p:spPr>
          <a:xfrm>
            <a:off x="9035454" y="1808246"/>
            <a:ext cx="1306451" cy="330399"/>
          </a:xfrm>
          <a:prstGeom prst="rect">
            <a:avLst/>
          </a:prstGeom>
          <a:solidFill>
            <a:srgbClr val="3887A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defTabSz="821531">
              <a:defRPr sz="3000">
                <a:solidFill>
                  <a:srgbClr val="000000"/>
                </a:solidFill>
                <a:latin typeface="Avenir Next Medium"/>
                <a:ea typeface="Avenir Next Medium"/>
                <a:cs typeface="Avenir Next Medium"/>
                <a:sym typeface="Avenir Next Medium"/>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500" b="0" i="0" u="none" strike="noStrike" kern="1200" cap="none" spc="0" normalizeH="0" baseline="0" noProof="0">
                <a:ln>
                  <a:noFill/>
                </a:ln>
                <a:solidFill>
                  <a:srgbClr val="000000"/>
                </a:solidFill>
                <a:effectLst/>
                <a:uLnTx/>
                <a:uFillTx/>
                <a:latin typeface="Avenir Next Medium"/>
                <a:sym typeface="Avenir Next Medium"/>
              </a:rPr>
              <a:t>Start Test</a:t>
            </a:r>
          </a:p>
        </p:txBody>
      </p:sp>
      <p:sp>
        <p:nvSpPr>
          <p:cNvPr id="471" name="Too late!"/>
          <p:cNvSpPr txBox="1"/>
          <p:nvPr/>
        </p:nvSpPr>
        <p:spPr>
          <a:xfrm>
            <a:off x="9464002" y="6159331"/>
            <a:ext cx="786627" cy="31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defTabSz="821531">
              <a:defRPr sz="3200" b="1">
                <a:solidFill>
                  <a:srgbClr val="D9863D"/>
                </a:solidFill>
                <a:latin typeface="Avenir Next Regular"/>
                <a:ea typeface="Avenir Next Regular"/>
                <a:cs typeface="Avenir Next Regular"/>
                <a:sym typeface="Avenir Next Regular"/>
              </a:defRPr>
            </a:lvl1pPr>
          </a:lstStyle>
          <a:p>
            <a:pPr marL="0" marR="0" lvl="0" indent="0" algn="l" defTabSz="821531"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a:ln>
                  <a:noFill/>
                </a:ln>
                <a:solidFill>
                  <a:srgbClr val="D9863D"/>
                </a:solidFill>
                <a:effectLst/>
                <a:uLnTx/>
                <a:uFillTx/>
                <a:latin typeface="Avenir Next Regular"/>
                <a:sym typeface="Avenir Next Regular"/>
              </a:rPr>
              <a:t>Too late!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EBB801-8508-4E8C-8C36-B7430B2AF2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EB5158-CD8E-CD98-7735-B3103D10B157}"/>
              </a:ext>
            </a:extLst>
          </p:cNvPr>
          <p:cNvSpPr>
            <a:spLocks noGrp="1"/>
          </p:cNvSpPr>
          <p:nvPr>
            <p:ph type="title"/>
          </p:nvPr>
        </p:nvSpPr>
        <p:spPr/>
        <p:txBody>
          <a:bodyPr/>
          <a:lstStyle/>
          <a:p>
            <a:r>
              <a:rPr lang="en-US" dirty="0"/>
              <a:t>We make flaky tests anyway</a:t>
            </a:r>
          </a:p>
        </p:txBody>
      </p:sp>
      <p:sp>
        <p:nvSpPr>
          <p:cNvPr id="6" name="TextBox 5">
            <a:extLst>
              <a:ext uri="{FF2B5EF4-FFF2-40B4-BE49-F238E27FC236}">
                <a16:creationId xmlns:a16="http://schemas.microsoft.com/office/drawing/2014/main" id="{7C908895-0AC1-0E20-03DD-78793AEBA4A4}"/>
              </a:ext>
            </a:extLst>
          </p:cNvPr>
          <p:cNvSpPr txBox="1"/>
          <p:nvPr/>
        </p:nvSpPr>
        <p:spPr>
          <a:xfrm>
            <a:off x="688889" y="1913175"/>
            <a:ext cx="21726268" cy="369331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800000"/>
                </a:solidFill>
                <a:effectLst/>
                <a:uLnTx/>
                <a:uFillTx/>
                <a:latin typeface="Menlo" panose="020B0609030804020204" pitchFamily="49" charset="0"/>
                <a:ea typeface="+mn-ea"/>
                <a:cs typeface="+mn-cs"/>
              </a:rPr>
              <a:t>name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Test that the backend server starts</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800000"/>
                </a:solidFill>
                <a:effectLst/>
                <a:uLnTx/>
                <a:uFillTx/>
                <a:latin typeface="Menlo" panose="020B0609030804020204" pitchFamily="49" charset="0"/>
                <a:ea typeface="+mn-ea"/>
                <a:cs typeface="+mn-cs"/>
              </a:rPr>
              <a:t>  run</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00FF"/>
                </a:solidFill>
                <a:effectLst/>
                <a:uLnTx/>
                <a:uFillTx/>
                <a:latin typeface="Menlo" panose="020B0609030804020204" pitchFamily="49" charset="0"/>
                <a:ea typeface="+mn-ea"/>
                <a:cs typeface="+mn-cs"/>
              </a:rPr>
              <a:t>npm</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start -w=server &amp; sleep 5</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echo "Checking if home page is served"</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curl --fail 'http://localhost:8000/' &gt; /dev/null 2&gt;&amp;1</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echo "Checking if login page is served"</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curl --fail 'http://localhost:8000/login' &gt; /dev/null 2&gt;&amp;1</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echo "Checking if </a:t>
            </a:r>
            <a:r>
              <a:rPr kumimoji="0" lang="en-US" sz="1800" b="0" i="0" u="none" strike="noStrike" kern="1200" cap="none" spc="0" normalizeH="0" baseline="0" noProof="0" dirty="0" err="1">
                <a:ln>
                  <a:noFill/>
                </a:ln>
                <a:solidFill>
                  <a:srgbClr val="0000FF"/>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endpoint returns several threads"</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curl --fail 'http://localhost:8000/</a:t>
            </a:r>
            <a:r>
              <a:rPr kumimoji="0" lang="en-US" sz="1800" b="0" i="0" u="none" strike="noStrike" kern="1200" cap="none" spc="0" normalizeH="0" baseline="0" noProof="0" dirty="0" err="1">
                <a:ln>
                  <a:noFill/>
                </a:ln>
                <a:solidFill>
                  <a:srgbClr val="0000FF"/>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/thread/list' 2&gt; /dev/null | </a:t>
            </a:r>
            <a:r>
              <a:rPr kumimoji="0" lang="en-US" sz="1800" b="0" i="0" u="none" strike="noStrike" kern="1200" cap="none" spc="0" normalizeH="0" baseline="0" noProof="0" dirty="0" err="1">
                <a:ln>
                  <a:noFill/>
                </a:ln>
                <a:solidFill>
                  <a:srgbClr val="0000FF"/>
                </a:solidFill>
                <a:effectLst/>
                <a:uLnTx/>
                <a:uFillTx/>
                <a:latin typeface="Menlo" panose="020B0609030804020204" pitchFamily="49" charset="0"/>
                <a:ea typeface="+mn-ea"/>
                <a:cs typeface="+mn-cs"/>
              </a:rPr>
              <a:t>jq</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'if length &lt; 4 then error("Too few posts returned from </a:t>
            </a:r>
            <a:r>
              <a:rPr kumimoji="0" lang="en-US" sz="1800" b="0" i="0" u="none" strike="noStrike" kern="1200" cap="none" spc="0" normalizeH="0" baseline="0" noProof="0" dirty="0" err="1">
                <a:ln>
                  <a:noFill/>
                </a:ln>
                <a:solidFill>
                  <a:srgbClr val="0000FF"/>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else . end'</a:t>
            </a: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p:txBody>
      </p:sp>
    </p:spTree>
    <p:extLst>
      <p:ext uri="{BB962C8B-B14F-4D97-AF65-F5344CB8AC3E}">
        <p14:creationId xmlns:p14="http://schemas.microsoft.com/office/powerpoint/2010/main" val="417679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F9A43-B57E-514D-6496-269CD26A15B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E1122-0CAE-D956-BA87-C9884F345EF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4F23526-7DCE-D3F7-C203-3322510C79A1}"/>
              </a:ext>
            </a:extLst>
          </p:cNvPr>
          <p:cNvSpPr>
            <a:spLocks noGrp="1"/>
          </p:cNvSpPr>
          <p:nvPr>
            <p:ph type="title"/>
          </p:nvPr>
        </p:nvSpPr>
        <p:spPr/>
        <p:txBody>
          <a:bodyPr/>
          <a:lstStyle/>
          <a:p>
            <a:r>
              <a:rPr lang="en-US" dirty="0"/>
              <a:t>Remove unnecessary parts of environment</a:t>
            </a:r>
          </a:p>
        </p:txBody>
      </p:sp>
      <p:sp>
        <p:nvSpPr>
          <p:cNvPr id="5" name="Freeform 23">
            <a:extLst>
              <a:ext uri="{FF2B5EF4-FFF2-40B4-BE49-F238E27FC236}">
                <a16:creationId xmlns:a16="http://schemas.microsoft.com/office/drawing/2014/main" id="{7B452C4F-888F-0B8D-F2B2-E64643F82AA5}"/>
              </a:ext>
            </a:extLst>
          </p:cNvPr>
          <p:cNvSpPr/>
          <p:nvPr/>
        </p:nvSpPr>
        <p:spPr>
          <a:xfrm>
            <a:off x="3126658" y="3791908"/>
            <a:ext cx="5117691" cy="2903861"/>
          </a:xfrm>
          <a:custGeom>
            <a:avLst/>
            <a:gdLst/>
            <a:ahLst/>
            <a:cxnLst>
              <a:cxn ang="0">
                <a:pos x="wd2" y="hd2"/>
              </a:cxn>
              <a:cxn ang="5400000">
                <a:pos x="wd2" y="hd2"/>
              </a:cxn>
              <a:cxn ang="10800000">
                <a:pos x="wd2" y="hd2"/>
              </a:cxn>
              <a:cxn ang="16200000">
                <a:pos x="wd2" y="hd2"/>
              </a:cxn>
            </a:cxnLst>
            <a:rect l="0" t="0" r="r" b="b"/>
            <a:pathLst>
              <a:path w="21600" h="21159" extrusionOk="0">
                <a:moveTo>
                  <a:pt x="0" y="20837"/>
                </a:moveTo>
                <a:cubicBezTo>
                  <a:pt x="1261" y="16995"/>
                  <a:pt x="2521" y="13153"/>
                  <a:pt x="3673" y="9875"/>
                </a:cubicBezTo>
                <a:cubicBezTo>
                  <a:pt x="4824" y="6598"/>
                  <a:pt x="5198" y="2640"/>
                  <a:pt x="6910" y="1171"/>
                </a:cubicBezTo>
                <a:cubicBezTo>
                  <a:pt x="8621" y="-298"/>
                  <a:pt x="12024" y="-441"/>
                  <a:pt x="13944" y="1063"/>
                </a:cubicBezTo>
                <a:cubicBezTo>
                  <a:pt x="15863" y="2568"/>
                  <a:pt x="17149" y="6849"/>
                  <a:pt x="18425" y="10198"/>
                </a:cubicBezTo>
                <a:cubicBezTo>
                  <a:pt x="19701" y="13547"/>
                  <a:pt x="20651" y="17353"/>
                  <a:pt x="21600" y="21159"/>
                </a:cubicBezTo>
              </a:path>
            </a:pathLst>
          </a:custGeom>
          <a:blipFill>
            <a:blip r:embed="rId2"/>
          </a:blipFill>
          <a:ln w="25400">
            <a:solidFill>
              <a:srgbClr val="0070C0"/>
            </a:solidFill>
            <a:prstDash val="dash"/>
            <a:miter/>
          </a:ln>
        </p:spPr>
        <p:txBody>
          <a:bodyPr tIns="45720" bIns="45720"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 name="Freeform 21">
            <a:extLst>
              <a:ext uri="{FF2B5EF4-FFF2-40B4-BE49-F238E27FC236}">
                <a16:creationId xmlns:a16="http://schemas.microsoft.com/office/drawing/2014/main" id="{3C9B608C-3592-3A22-8A33-D932081DC802}"/>
              </a:ext>
            </a:extLst>
          </p:cNvPr>
          <p:cNvGrpSpPr/>
          <p:nvPr/>
        </p:nvGrpSpPr>
        <p:grpSpPr>
          <a:xfrm>
            <a:off x="7013476" y="1533832"/>
            <a:ext cx="4888473" cy="3510117"/>
            <a:chOff x="-1" y="0"/>
            <a:chExt cx="9776943" cy="7020232"/>
          </a:xfrm>
        </p:grpSpPr>
        <p:sp>
          <p:nvSpPr>
            <p:cNvPr id="7" name="Line">
              <a:extLst>
                <a:ext uri="{FF2B5EF4-FFF2-40B4-BE49-F238E27FC236}">
                  <a16:creationId xmlns:a16="http://schemas.microsoft.com/office/drawing/2014/main" id="{47C9876F-0F8B-E863-204D-9196F701B575}"/>
                </a:ext>
              </a:extLst>
            </p:cNvPr>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2"/>
              <a:srcRect/>
              <a:tile tx="0" ty="0" sx="100000" sy="100000" flip="none" algn="tl"/>
            </a:blipFill>
            <a:ln w="25400" cap="flat">
              <a:solidFill>
                <a:srgbClr val="0070C0"/>
              </a:solidFill>
              <a:prstDash val="dash"/>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Mo">
              <a:extLst>
                <a:ext uri="{FF2B5EF4-FFF2-40B4-BE49-F238E27FC236}">
                  <a16:creationId xmlns:a16="http://schemas.microsoft.com/office/drawing/2014/main" id="{6D29BC13-99FC-A350-043C-81F1C81BF1A2}"/>
                </a:ext>
              </a:extLst>
            </p:cNvPr>
            <p:cNvSpPr txBox="1"/>
            <p:nvPr/>
          </p:nvSpPr>
          <p:spPr>
            <a:xfrm>
              <a:off x="104141" y="3279283"/>
              <a:ext cx="9568661" cy="461664"/>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900" b="0" i="0" u="none" strike="noStrike" kern="1200" cap="none" spc="0" normalizeH="0" baseline="0" noProof="0">
                  <a:ln>
                    <a:noFill/>
                  </a:ln>
                  <a:solidFill>
                    <a:srgbClr val="FFFFFF"/>
                  </a:solidFill>
                  <a:effectLst/>
                  <a:uLnTx/>
                  <a:uFillTx/>
                  <a:latin typeface="Calibri" panose="020F0502020204030204"/>
                  <a:ea typeface="+mn-ea"/>
                  <a:cs typeface="+mn-cs"/>
                </a:rPr>
                <a:t>Mo</a:t>
              </a:r>
            </a:p>
          </p:txBody>
        </p:sp>
      </p:grpSp>
      <p:grpSp>
        <p:nvGrpSpPr>
          <p:cNvPr id="11" name="Group">
            <a:extLst>
              <a:ext uri="{FF2B5EF4-FFF2-40B4-BE49-F238E27FC236}">
                <a16:creationId xmlns:a16="http://schemas.microsoft.com/office/drawing/2014/main" id="{4463F2D7-C368-3687-24E9-E085544F0E1D}"/>
              </a:ext>
            </a:extLst>
          </p:cNvPr>
          <p:cNvGrpSpPr/>
          <p:nvPr/>
        </p:nvGrpSpPr>
        <p:grpSpPr>
          <a:xfrm>
            <a:off x="8750961" y="1846149"/>
            <a:ext cx="2350566" cy="1832355"/>
            <a:chOff x="0" y="0"/>
            <a:chExt cx="4701130" cy="3664706"/>
          </a:xfrm>
        </p:grpSpPr>
        <p:sp>
          <p:nvSpPr>
            <p:cNvPr id="13" name="Shape">
              <a:extLst>
                <a:ext uri="{FF2B5EF4-FFF2-40B4-BE49-F238E27FC236}">
                  <a16:creationId xmlns:a16="http://schemas.microsoft.com/office/drawing/2014/main" id="{6CF968EA-4B23-7E26-473B-67146A8C98DF}"/>
                </a:ext>
              </a:extLst>
            </p:cNvPr>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Shape">
              <a:extLst>
                <a:ext uri="{FF2B5EF4-FFF2-40B4-BE49-F238E27FC236}">
                  <a16:creationId xmlns:a16="http://schemas.microsoft.com/office/drawing/2014/main" id="{782594F1-FB7D-E71D-252E-AA67B1C11308}"/>
                </a:ext>
              </a:extLst>
            </p:cNvPr>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15" name="Can 4">
            <a:extLst>
              <a:ext uri="{FF2B5EF4-FFF2-40B4-BE49-F238E27FC236}">
                <a16:creationId xmlns:a16="http://schemas.microsoft.com/office/drawing/2014/main" id="{168C6211-35BB-AD07-A6E9-443B6C2AEDA5}"/>
              </a:ext>
            </a:extLst>
          </p:cNvPr>
          <p:cNvGrpSpPr/>
          <p:nvPr/>
        </p:nvGrpSpPr>
        <p:grpSpPr>
          <a:xfrm>
            <a:off x="4725832" y="4263463"/>
            <a:ext cx="1828801" cy="2432307"/>
            <a:chOff x="0" y="-2"/>
            <a:chExt cx="3657600" cy="4864612"/>
          </a:xfrm>
        </p:grpSpPr>
        <p:grpSp>
          <p:nvGrpSpPr>
            <p:cNvPr id="16" name="Group">
              <a:extLst>
                <a:ext uri="{FF2B5EF4-FFF2-40B4-BE49-F238E27FC236}">
                  <a16:creationId xmlns:a16="http://schemas.microsoft.com/office/drawing/2014/main" id="{C7611DE0-E507-B5EF-6528-4350DEFCB9E9}"/>
                </a:ext>
              </a:extLst>
            </p:cNvPr>
            <p:cNvGrpSpPr/>
            <p:nvPr/>
          </p:nvGrpSpPr>
          <p:grpSpPr>
            <a:xfrm>
              <a:off x="0" y="-2"/>
              <a:ext cx="3657600" cy="4864612"/>
              <a:chOff x="0" y="-1"/>
              <a:chExt cx="3657600" cy="4864610"/>
            </a:xfrm>
          </p:grpSpPr>
          <p:sp>
            <p:nvSpPr>
              <p:cNvPr id="18" name="Shape">
                <a:extLst>
                  <a:ext uri="{FF2B5EF4-FFF2-40B4-BE49-F238E27FC236}">
                    <a16:creationId xmlns:a16="http://schemas.microsoft.com/office/drawing/2014/main" id="{9BDEAA36-7E9F-E41C-70EE-70B4AF222E5C}"/>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Oval">
                <a:extLst>
                  <a:ext uri="{FF2B5EF4-FFF2-40B4-BE49-F238E27FC236}">
                    <a16:creationId xmlns:a16="http://schemas.microsoft.com/office/drawing/2014/main" id="{D945F3E2-0A5F-82B2-B406-0F5DA96AE31F}"/>
                  </a:ext>
                </a:extLst>
              </p:cNvPr>
              <p:cNvSpPr/>
              <p:nvPr/>
            </p:nvSpPr>
            <p:spPr>
              <a:xfrm>
                <a:off x="0" y="-1"/>
                <a:ext cx="3657600" cy="914401"/>
              </a:xfrm>
              <a:prstGeom prst="ellipse">
                <a:avLst/>
              </a:prstGeom>
              <a:solidFill>
                <a:srgbClr val="FFFFFF">
                  <a:alpha val="40000"/>
                </a:srgbClr>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Line">
                <a:extLst>
                  <a:ext uri="{FF2B5EF4-FFF2-40B4-BE49-F238E27FC236}">
                    <a16:creationId xmlns:a16="http://schemas.microsoft.com/office/drawing/2014/main" id="{54B36D85-6E8A-89A2-D95E-CCF9187AFE78}"/>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7" name="Database">
              <a:extLst>
                <a:ext uri="{FF2B5EF4-FFF2-40B4-BE49-F238E27FC236}">
                  <a16:creationId xmlns:a16="http://schemas.microsoft.com/office/drawing/2014/main" id="{E08A1D29-0BB9-C020-AFDA-F042CA6F576E}"/>
                </a:ext>
              </a:extLst>
            </p:cNvPr>
            <p:cNvSpPr txBox="1"/>
            <p:nvPr/>
          </p:nvSpPr>
          <p:spPr>
            <a:xfrm>
              <a:off x="104140" y="2199240"/>
              <a:ext cx="3449322" cy="92333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defRPr sz="4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   Database</a:t>
              </a:r>
            </a:p>
          </p:txBody>
        </p:sp>
      </p:grpSp>
      <p:grpSp>
        <p:nvGrpSpPr>
          <p:cNvPr id="21" name="Rounded Rectangle 5">
            <a:extLst>
              <a:ext uri="{FF2B5EF4-FFF2-40B4-BE49-F238E27FC236}">
                <a16:creationId xmlns:a16="http://schemas.microsoft.com/office/drawing/2014/main" id="{9808EE44-192B-343C-DBF6-B50059E739F5}"/>
              </a:ext>
            </a:extLst>
          </p:cNvPr>
          <p:cNvGrpSpPr/>
          <p:nvPr/>
        </p:nvGrpSpPr>
        <p:grpSpPr>
          <a:xfrm>
            <a:off x="4719483" y="1819836"/>
            <a:ext cx="1828801" cy="1828801"/>
            <a:chOff x="0" y="0"/>
            <a:chExt cx="3657600" cy="3657600"/>
          </a:xfrm>
        </p:grpSpPr>
        <p:sp>
          <p:nvSpPr>
            <p:cNvPr id="22" name="Rounded Rectangle">
              <a:extLst>
                <a:ext uri="{FF2B5EF4-FFF2-40B4-BE49-F238E27FC236}">
                  <a16:creationId xmlns:a16="http://schemas.microsoft.com/office/drawing/2014/main" id="{DE419D82-1E5F-C66F-FED7-867E5F897396}"/>
                </a:ext>
              </a:extLst>
            </p:cNvPr>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Business Logic">
              <a:extLst>
                <a:ext uri="{FF2B5EF4-FFF2-40B4-BE49-F238E27FC236}">
                  <a16:creationId xmlns:a16="http://schemas.microsoft.com/office/drawing/2014/main" id="{EF0CD105-276C-7F39-B7C5-415EE387A6DE}"/>
                </a:ext>
              </a:extLst>
            </p:cNvPr>
            <p:cNvSpPr txBox="1"/>
            <p:nvPr/>
          </p:nvSpPr>
          <p:spPr>
            <a:xfrm>
              <a:off x="282690" y="1367135"/>
              <a:ext cx="3092222" cy="923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The SUT</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8" name="Straight Arrow Connector 8">
            <a:extLst>
              <a:ext uri="{FF2B5EF4-FFF2-40B4-BE49-F238E27FC236}">
                <a16:creationId xmlns:a16="http://schemas.microsoft.com/office/drawing/2014/main" id="{3B9E47A9-D153-B8B6-8A65-327A4991969A}"/>
              </a:ext>
            </a:extLst>
          </p:cNvPr>
          <p:cNvSpPr/>
          <p:nvPr/>
        </p:nvSpPr>
        <p:spPr>
          <a:xfrm flipV="1">
            <a:off x="6554633" y="2713563"/>
            <a:ext cx="2196328" cy="228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Straight Arrow Connector 10">
            <a:extLst>
              <a:ext uri="{FF2B5EF4-FFF2-40B4-BE49-F238E27FC236}">
                <a16:creationId xmlns:a16="http://schemas.microsoft.com/office/drawing/2014/main" id="{490C3D15-25A6-B57C-522C-79974DEFB6CE}"/>
              </a:ext>
            </a:extLst>
          </p:cNvPr>
          <p:cNvSpPr/>
          <p:nvPr/>
        </p:nvSpPr>
        <p:spPr>
          <a:xfrm flipH="1">
            <a:off x="5622325" y="3648636"/>
            <a:ext cx="11558" cy="915172"/>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Straight Arrow Connector 13">
            <a:extLst>
              <a:ext uri="{FF2B5EF4-FFF2-40B4-BE49-F238E27FC236}">
                <a16:creationId xmlns:a16="http://schemas.microsoft.com/office/drawing/2014/main" id="{B4D4967B-5337-333B-C529-72043F5525DA}"/>
              </a:ext>
            </a:extLst>
          </p:cNvPr>
          <p:cNvSpPr/>
          <p:nvPr/>
        </p:nvSpPr>
        <p:spPr>
          <a:xfrm flipV="1">
            <a:off x="2688081" y="2716085"/>
            <a:ext cx="2031403" cy="2033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2" name="Rounded Rectangle 5">
            <a:extLst>
              <a:ext uri="{FF2B5EF4-FFF2-40B4-BE49-F238E27FC236}">
                <a16:creationId xmlns:a16="http://schemas.microsoft.com/office/drawing/2014/main" id="{B60F8B7C-86BA-FE26-F415-E90ACB796883}"/>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5352E274-34BA-FCB5-E3E4-C4E94339D449}"/>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B8151850-C373-BB2C-825B-1BE3109C5A05}"/>
                </a:ext>
              </a:extLst>
            </p:cNvPr>
            <p:cNvSpPr txBox="1"/>
            <p:nvPr/>
          </p:nvSpPr>
          <p:spPr>
            <a:xfrm>
              <a:off x="282690" y="259142"/>
              <a:ext cx="3092222" cy="3139318"/>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user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5" name="Network…">
            <a:extLst>
              <a:ext uri="{FF2B5EF4-FFF2-40B4-BE49-F238E27FC236}">
                <a16:creationId xmlns:a16="http://schemas.microsoft.com/office/drawing/2014/main" id="{3A8C50E5-A3B1-02B3-1AEF-722D229F1C77}"/>
              </a:ext>
            </a:extLst>
          </p:cNvPr>
          <p:cNvSpPr txBox="1"/>
          <p:nvPr/>
        </p:nvSpPr>
        <p:spPr>
          <a:xfrm>
            <a:off x="8999178" y="2340284"/>
            <a:ext cx="2025043" cy="830997"/>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4800"/>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Network</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Time, Randomness</a:t>
            </a:r>
            <a:endParaRPr kumimoji="0"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74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06D3D-E603-14F2-BF3E-AECB7B7F8FF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DE62445-0625-B5FC-82D7-520D1BD58AA3}"/>
              </a:ext>
            </a:extLst>
          </p:cNvPr>
          <p:cNvSpPr>
            <a:spLocks noGrp="1"/>
          </p:cNvSpPr>
          <p:nvPr>
            <p:ph type="title"/>
          </p:nvPr>
        </p:nvSpPr>
        <p:spPr/>
        <p:txBody>
          <a:bodyPr/>
          <a:lstStyle/>
          <a:p>
            <a:r>
              <a:rPr lang="en-US" dirty="0"/>
              <a:t>Test the appropriate connection points</a:t>
            </a:r>
          </a:p>
        </p:txBody>
      </p:sp>
      <p:grpSp>
        <p:nvGrpSpPr>
          <p:cNvPr id="21" name="Rounded Rectangle 5">
            <a:extLst>
              <a:ext uri="{FF2B5EF4-FFF2-40B4-BE49-F238E27FC236}">
                <a16:creationId xmlns:a16="http://schemas.microsoft.com/office/drawing/2014/main" id="{450CAF2C-E422-6B10-6F35-71CF586AC21C}"/>
              </a:ext>
            </a:extLst>
          </p:cNvPr>
          <p:cNvGrpSpPr/>
          <p:nvPr/>
        </p:nvGrpSpPr>
        <p:grpSpPr>
          <a:xfrm>
            <a:off x="4719483" y="1819836"/>
            <a:ext cx="1828801" cy="1828801"/>
            <a:chOff x="0" y="0"/>
            <a:chExt cx="3657600" cy="3657600"/>
          </a:xfrm>
        </p:grpSpPr>
        <p:sp>
          <p:nvSpPr>
            <p:cNvPr id="22" name="Rounded Rectangle">
              <a:extLst>
                <a:ext uri="{FF2B5EF4-FFF2-40B4-BE49-F238E27FC236}">
                  <a16:creationId xmlns:a16="http://schemas.microsoft.com/office/drawing/2014/main" id="{A39793DA-2105-FFE8-3610-9F23A00ACACB}"/>
                </a:ext>
              </a:extLst>
            </p:cNvPr>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Business Logic">
              <a:extLst>
                <a:ext uri="{FF2B5EF4-FFF2-40B4-BE49-F238E27FC236}">
                  <a16:creationId xmlns:a16="http://schemas.microsoft.com/office/drawing/2014/main" id="{6CB0EAFB-39D3-2975-9321-25B0C036681E}"/>
                </a:ext>
              </a:extLst>
            </p:cNvPr>
            <p:cNvSpPr txBox="1"/>
            <p:nvPr/>
          </p:nvSpPr>
          <p:spPr>
            <a:xfrm>
              <a:off x="282690" y="1367135"/>
              <a:ext cx="3092222" cy="923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The SUT</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0" name="Straight Arrow Connector 13">
            <a:extLst>
              <a:ext uri="{FF2B5EF4-FFF2-40B4-BE49-F238E27FC236}">
                <a16:creationId xmlns:a16="http://schemas.microsoft.com/office/drawing/2014/main" id="{127AAE03-1B94-60FF-4287-311F0B0149FB}"/>
              </a:ext>
            </a:extLst>
          </p:cNvPr>
          <p:cNvSpPr/>
          <p:nvPr/>
        </p:nvSpPr>
        <p:spPr>
          <a:xfrm flipV="1">
            <a:off x="2688081" y="2716085"/>
            <a:ext cx="2031403" cy="2033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2" name="Rounded Rectangle 5">
            <a:extLst>
              <a:ext uri="{FF2B5EF4-FFF2-40B4-BE49-F238E27FC236}">
                <a16:creationId xmlns:a16="http://schemas.microsoft.com/office/drawing/2014/main" id="{D65BBFB5-6F4D-7CC9-5B45-FA90AA32C50F}"/>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D7A28F13-F279-EF4B-FF65-CA0F3E915EE5}"/>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4E92D181-52F3-B04C-3E1B-2AA745E8F70C}"/>
                </a:ext>
              </a:extLst>
            </p:cNvPr>
            <p:cNvSpPr txBox="1"/>
            <p:nvPr/>
          </p:nvSpPr>
          <p:spPr>
            <a:xfrm>
              <a:off x="282690" y="259142"/>
              <a:ext cx="3092222" cy="3139318"/>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user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4" name="TextBox 23">
            <a:extLst>
              <a:ext uri="{FF2B5EF4-FFF2-40B4-BE49-F238E27FC236}">
                <a16:creationId xmlns:a16="http://schemas.microsoft.com/office/drawing/2014/main" id="{78824760-4131-1620-5BC1-36E9505D693C}"/>
              </a:ext>
            </a:extLst>
          </p:cNvPr>
          <p:cNvSpPr txBox="1"/>
          <p:nvPr/>
        </p:nvSpPr>
        <p:spPr>
          <a:xfrm>
            <a:off x="247135" y="3778208"/>
            <a:ext cx="11944866"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describe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'GET /</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/user/:id'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'should 404 for nonexistent users'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response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supertest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app</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get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randomUUID</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toString</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status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98658"/>
                </a:solidFill>
                <a:effectLst/>
                <a:uLnTx/>
                <a:uFillTx/>
                <a:latin typeface="Menlo" panose="020B0609030804020204" pitchFamily="49" charset="0"/>
                <a:ea typeface="+mn-ea"/>
                <a:cs typeface="+mn-cs"/>
              </a:rPr>
              <a:t>404</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body</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toStrictEqual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error:</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 not found'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'should return existing users'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response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supertest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app</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get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/user/user1`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status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98658"/>
                </a:solidFill>
                <a:effectLst/>
                <a:uLnTx/>
                <a:uFillTx/>
                <a:latin typeface="Menlo" panose="020B0609030804020204" pitchFamily="49" charset="0"/>
                <a:ea typeface="+mn-ea"/>
                <a:cs typeface="+mn-cs"/>
              </a:rPr>
              <a:t>200</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body</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toStrictEqual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user1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createdAt</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70C1"/>
                </a:solidFill>
                <a:effectLst/>
                <a:uLnTx/>
                <a:uFillTx/>
                <a:latin typeface="Menlo" panose="020B0609030804020204" pitchFamily="49" charset="0"/>
                <a:ea typeface="+mn-ea"/>
                <a:cs typeface="+mn-cs"/>
              </a:rPr>
              <a:t>expect</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anything</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p:txBody>
      </p:sp>
    </p:spTree>
    <p:extLst>
      <p:ext uri="{BB962C8B-B14F-4D97-AF65-F5344CB8AC3E}">
        <p14:creationId xmlns:p14="http://schemas.microsoft.com/office/powerpoint/2010/main" val="322831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6379F-167F-E3B0-BB93-3032F366804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7F5FE56-F716-D6C2-502E-5A708B2D76B9}"/>
              </a:ext>
            </a:extLst>
          </p:cNvPr>
          <p:cNvSpPr>
            <a:spLocks noGrp="1"/>
          </p:cNvSpPr>
          <p:nvPr>
            <p:ph type="title"/>
          </p:nvPr>
        </p:nvSpPr>
        <p:spPr/>
        <p:txBody>
          <a:bodyPr/>
          <a:lstStyle/>
          <a:p>
            <a:r>
              <a:rPr lang="en-US" dirty="0"/>
              <a:t>Test the appropriate connection points</a:t>
            </a:r>
          </a:p>
        </p:txBody>
      </p:sp>
      <p:grpSp>
        <p:nvGrpSpPr>
          <p:cNvPr id="21" name="Rounded Rectangle 5">
            <a:extLst>
              <a:ext uri="{FF2B5EF4-FFF2-40B4-BE49-F238E27FC236}">
                <a16:creationId xmlns:a16="http://schemas.microsoft.com/office/drawing/2014/main" id="{ADC6D216-1EB5-3B6A-2C6E-0EEAABD927DE}"/>
              </a:ext>
            </a:extLst>
          </p:cNvPr>
          <p:cNvGrpSpPr/>
          <p:nvPr/>
        </p:nvGrpSpPr>
        <p:grpSpPr>
          <a:xfrm>
            <a:off x="4719483" y="1819836"/>
            <a:ext cx="1828801" cy="1828801"/>
            <a:chOff x="0" y="0"/>
            <a:chExt cx="3657600" cy="3657600"/>
          </a:xfrm>
        </p:grpSpPr>
        <p:sp>
          <p:nvSpPr>
            <p:cNvPr id="22" name="Rounded Rectangle">
              <a:extLst>
                <a:ext uri="{FF2B5EF4-FFF2-40B4-BE49-F238E27FC236}">
                  <a16:creationId xmlns:a16="http://schemas.microsoft.com/office/drawing/2014/main" id="{2DA28DE0-20F5-F19D-3A18-1F9F163D226E}"/>
                </a:ext>
              </a:extLst>
            </p:cNvPr>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Business Logic">
              <a:extLst>
                <a:ext uri="{FF2B5EF4-FFF2-40B4-BE49-F238E27FC236}">
                  <a16:creationId xmlns:a16="http://schemas.microsoft.com/office/drawing/2014/main" id="{6E33285C-1F4E-484E-0DAA-D74FA55CBEC9}"/>
                </a:ext>
              </a:extLst>
            </p:cNvPr>
            <p:cNvSpPr txBox="1"/>
            <p:nvPr/>
          </p:nvSpPr>
          <p:spPr>
            <a:xfrm>
              <a:off x="282690" y="259142"/>
              <a:ext cx="3092222" cy="3139318"/>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The SUT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0" name="Straight Arrow Connector 13">
            <a:extLst>
              <a:ext uri="{FF2B5EF4-FFF2-40B4-BE49-F238E27FC236}">
                <a16:creationId xmlns:a16="http://schemas.microsoft.com/office/drawing/2014/main" id="{09E0C381-57CA-1551-2718-2E1E75C15B78}"/>
              </a:ext>
            </a:extLst>
          </p:cNvPr>
          <p:cNvSpPr/>
          <p:nvPr/>
        </p:nvSpPr>
        <p:spPr>
          <a:xfrm flipV="1">
            <a:off x="2688081" y="2716085"/>
            <a:ext cx="2031403" cy="2033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2" name="Rounded Rectangle 5">
            <a:extLst>
              <a:ext uri="{FF2B5EF4-FFF2-40B4-BE49-F238E27FC236}">
                <a16:creationId xmlns:a16="http://schemas.microsoft.com/office/drawing/2014/main" id="{97B29FDF-2C3E-C5E5-0D78-AB0740646772}"/>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FBE0B360-C612-D401-EC00-2875167E4692}"/>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D351EC85-8A12-6AD2-1CAE-07BB8FB31254}"/>
                </a:ext>
              </a:extLst>
            </p:cNvPr>
            <p:cNvSpPr txBox="1"/>
            <p:nvPr/>
          </p:nvSpPr>
          <p:spPr>
            <a:xfrm>
              <a:off x="282690" y="259142"/>
              <a:ext cx="3092222" cy="3139318"/>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user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9" name="Rounded Rectangle">
            <a:extLst>
              <a:ext uri="{FF2B5EF4-FFF2-40B4-BE49-F238E27FC236}">
                <a16:creationId xmlns:a16="http://schemas.microsoft.com/office/drawing/2014/main" id="{3B2370D5-14E5-D97F-419C-E4CB17144BAB}"/>
              </a:ext>
            </a:extLst>
          </p:cNvPr>
          <p:cNvSpPr/>
          <p:nvPr/>
        </p:nvSpPr>
        <p:spPr>
          <a:xfrm>
            <a:off x="4943040" y="2407174"/>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Controller</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0" name="Rounded Rectangle">
            <a:extLst>
              <a:ext uri="{FF2B5EF4-FFF2-40B4-BE49-F238E27FC236}">
                <a16:creationId xmlns:a16="http://schemas.microsoft.com/office/drawing/2014/main" id="{4035D879-6B62-2884-ED85-7FF34FE86D0A}"/>
              </a:ext>
            </a:extLst>
          </p:cNvPr>
          <p:cNvSpPr/>
          <p:nvPr/>
        </p:nvSpPr>
        <p:spPr>
          <a:xfrm>
            <a:off x="4943039" y="2762326"/>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Service</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1" name="Rounded Rectangle">
            <a:extLst>
              <a:ext uri="{FF2B5EF4-FFF2-40B4-BE49-F238E27FC236}">
                <a16:creationId xmlns:a16="http://schemas.microsoft.com/office/drawing/2014/main" id="{3B52E07B-A8D2-B24A-0E24-5994A34381DD}"/>
              </a:ext>
            </a:extLst>
          </p:cNvPr>
          <p:cNvSpPr/>
          <p:nvPr/>
        </p:nvSpPr>
        <p:spPr>
          <a:xfrm>
            <a:off x="4943038" y="3117478"/>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Repository</a:t>
            </a:r>
          </a:p>
        </p:txBody>
      </p:sp>
      <p:sp>
        <p:nvSpPr>
          <p:cNvPr id="12" name="TextBox 11">
            <a:extLst>
              <a:ext uri="{FF2B5EF4-FFF2-40B4-BE49-F238E27FC236}">
                <a16:creationId xmlns:a16="http://schemas.microsoft.com/office/drawing/2014/main" id="{C8FBEC84-F24E-F30F-67E1-04E0E495BB0C}"/>
              </a:ext>
            </a:extLst>
          </p:cNvPr>
          <p:cNvSpPr txBox="1"/>
          <p:nvPr/>
        </p:nvSpPr>
        <p:spPr>
          <a:xfrm>
            <a:off x="247135" y="3778208"/>
            <a:ext cx="11944866"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describe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'GET /</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/user/:id'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'should 404 for nonexistent users'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response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supertest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app</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get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randomUUID</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toString</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status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98658"/>
                </a:solidFill>
                <a:effectLst/>
                <a:uLnTx/>
                <a:uFillTx/>
                <a:latin typeface="Menlo" panose="020B0609030804020204" pitchFamily="49" charset="0"/>
                <a:ea typeface="+mn-ea"/>
                <a:cs typeface="+mn-cs"/>
              </a:rPr>
              <a:t>404</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body</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toStrictEqual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error:</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 not found'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'should return existing users'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response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supertest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app</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get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api</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/user/user1`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status</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98658"/>
                </a:solidFill>
                <a:effectLst/>
                <a:uLnTx/>
                <a:uFillTx/>
                <a:latin typeface="Menlo" panose="020B0609030804020204" pitchFamily="49" charset="0"/>
                <a:ea typeface="+mn-ea"/>
                <a:cs typeface="+mn-cs"/>
              </a:rPr>
              <a:t>200</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response</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body</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toStrictEqual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user1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createdAt</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70C1"/>
                </a:solidFill>
                <a:effectLst/>
                <a:uLnTx/>
                <a:uFillTx/>
                <a:latin typeface="Menlo" panose="020B0609030804020204" pitchFamily="49" charset="0"/>
                <a:ea typeface="+mn-ea"/>
                <a:cs typeface="+mn-cs"/>
              </a:rPr>
              <a:t>expect</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anything</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p:txBody>
      </p:sp>
    </p:spTree>
    <p:extLst>
      <p:ext uri="{BB962C8B-B14F-4D97-AF65-F5344CB8AC3E}">
        <p14:creationId xmlns:p14="http://schemas.microsoft.com/office/powerpoint/2010/main" val="2075653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DBF85-268D-17B8-787D-8D2214892DEE}"/>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5A858-AF4B-B289-46E7-52DC4FBD720B}"/>
              </a:ext>
            </a:extLst>
          </p:cNvPr>
          <p:cNvSpPr>
            <a:spLocks noGrp="1"/>
          </p:cNvSpPr>
          <p:nvPr>
            <p:ph type="title"/>
          </p:nvPr>
        </p:nvSpPr>
        <p:spPr/>
        <p:txBody>
          <a:bodyPr/>
          <a:lstStyle/>
          <a:p>
            <a:r>
              <a:rPr lang="en-US" dirty="0"/>
              <a:t>Test the appropriate connection points</a:t>
            </a:r>
          </a:p>
        </p:txBody>
      </p:sp>
      <p:grpSp>
        <p:nvGrpSpPr>
          <p:cNvPr id="21" name="Rounded Rectangle 5">
            <a:extLst>
              <a:ext uri="{FF2B5EF4-FFF2-40B4-BE49-F238E27FC236}">
                <a16:creationId xmlns:a16="http://schemas.microsoft.com/office/drawing/2014/main" id="{D0A89DBD-85AF-F084-953C-6279405F5C54}"/>
              </a:ext>
            </a:extLst>
          </p:cNvPr>
          <p:cNvGrpSpPr/>
          <p:nvPr/>
        </p:nvGrpSpPr>
        <p:grpSpPr>
          <a:xfrm>
            <a:off x="4719483" y="1819836"/>
            <a:ext cx="1828801" cy="1828801"/>
            <a:chOff x="0" y="0"/>
            <a:chExt cx="3657600" cy="3657600"/>
          </a:xfrm>
        </p:grpSpPr>
        <p:sp>
          <p:nvSpPr>
            <p:cNvPr id="22" name="Rounded Rectangle">
              <a:extLst>
                <a:ext uri="{FF2B5EF4-FFF2-40B4-BE49-F238E27FC236}">
                  <a16:creationId xmlns:a16="http://schemas.microsoft.com/office/drawing/2014/main" id="{A012A00B-7D9A-08BA-CF7D-FB72E2406FFD}"/>
                </a:ext>
              </a:extLst>
            </p:cNvPr>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Business Logic">
              <a:extLst>
                <a:ext uri="{FF2B5EF4-FFF2-40B4-BE49-F238E27FC236}">
                  <a16:creationId xmlns:a16="http://schemas.microsoft.com/office/drawing/2014/main" id="{3E14E906-6DBA-1E32-7983-C20A32BDADC1}"/>
                </a:ext>
              </a:extLst>
            </p:cNvPr>
            <p:cNvSpPr txBox="1"/>
            <p:nvPr/>
          </p:nvSpPr>
          <p:spPr>
            <a:xfrm>
              <a:off x="282690" y="259142"/>
              <a:ext cx="3092222" cy="3139318"/>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The SUT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2" name="Rounded Rectangle 5">
            <a:extLst>
              <a:ext uri="{FF2B5EF4-FFF2-40B4-BE49-F238E27FC236}">
                <a16:creationId xmlns:a16="http://schemas.microsoft.com/office/drawing/2014/main" id="{24320E37-6DDC-3E81-A462-D42B5DA57BD2}"/>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4E1A6541-A72C-96DB-8C9F-0B2098A21BB0}"/>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CC5E022F-9AF8-2F27-026F-638530BEF90E}"/>
                </a:ext>
              </a:extLst>
            </p:cNvPr>
            <p:cNvSpPr txBox="1"/>
            <p:nvPr/>
          </p:nvSpPr>
          <p:spPr>
            <a:xfrm>
              <a:off x="110872" y="628472"/>
              <a:ext cx="3387610" cy="2400657"/>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service-layer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9" name="Rounded Rectangle">
            <a:extLst>
              <a:ext uri="{FF2B5EF4-FFF2-40B4-BE49-F238E27FC236}">
                <a16:creationId xmlns:a16="http://schemas.microsoft.com/office/drawing/2014/main" id="{B1322B86-47CF-D83D-A74B-97376F5AFDB7}"/>
              </a:ext>
            </a:extLst>
          </p:cNvPr>
          <p:cNvSpPr/>
          <p:nvPr/>
        </p:nvSpPr>
        <p:spPr>
          <a:xfrm>
            <a:off x="4943040" y="2407174"/>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Controller</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0" name="Rounded Rectangle">
            <a:extLst>
              <a:ext uri="{FF2B5EF4-FFF2-40B4-BE49-F238E27FC236}">
                <a16:creationId xmlns:a16="http://schemas.microsoft.com/office/drawing/2014/main" id="{61119196-6385-99FA-7FF1-727B40D8B4A4}"/>
              </a:ext>
            </a:extLst>
          </p:cNvPr>
          <p:cNvSpPr/>
          <p:nvPr/>
        </p:nvSpPr>
        <p:spPr>
          <a:xfrm>
            <a:off x="4943039" y="2762326"/>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Service</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1" name="Rounded Rectangle">
            <a:extLst>
              <a:ext uri="{FF2B5EF4-FFF2-40B4-BE49-F238E27FC236}">
                <a16:creationId xmlns:a16="http://schemas.microsoft.com/office/drawing/2014/main" id="{7F24C7B8-D56B-0B42-B5BE-23D69FEE10E2}"/>
              </a:ext>
            </a:extLst>
          </p:cNvPr>
          <p:cNvSpPr/>
          <p:nvPr/>
        </p:nvSpPr>
        <p:spPr>
          <a:xfrm>
            <a:off x="4943038" y="3117478"/>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Repository</a:t>
            </a:r>
          </a:p>
        </p:txBody>
      </p:sp>
      <p:sp>
        <p:nvSpPr>
          <p:cNvPr id="6" name="Straight Arrow Connector 13">
            <a:extLst>
              <a:ext uri="{FF2B5EF4-FFF2-40B4-BE49-F238E27FC236}">
                <a16:creationId xmlns:a16="http://schemas.microsoft.com/office/drawing/2014/main" id="{AB85B4B6-AAFB-F9E7-E419-7580E4AA4A42}"/>
              </a:ext>
            </a:extLst>
          </p:cNvPr>
          <p:cNvSpPr/>
          <p:nvPr/>
        </p:nvSpPr>
        <p:spPr>
          <a:xfrm flipV="1">
            <a:off x="2688081" y="2557790"/>
            <a:ext cx="2248610" cy="178631"/>
          </a:xfrm>
          <a:prstGeom prst="line">
            <a:avLst/>
          </a:prstGeom>
          <a:ln w="127000">
            <a:solidFill>
              <a:schemeClr val="accent1">
                <a:alpha val="28000"/>
              </a:schemeClr>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traight Arrow Connector 13">
            <a:extLst>
              <a:ext uri="{FF2B5EF4-FFF2-40B4-BE49-F238E27FC236}">
                <a16:creationId xmlns:a16="http://schemas.microsoft.com/office/drawing/2014/main" id="{D1B3A589-3AE8-22ED-8054-E45CE940ACCC}"/>
              </a:ext>
            </a:extLst>
          </p:cNvPr>
          <p:cNvSpPr/>
          <p:nvPr/>
        </p:nvSpPr>
        <p:spPr>
          <a:xfrm>
            <a:off x="2691255" y="2734312"/>
            <a:ext cx="2245435" cy="161352"/>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Straight Arrow Connector 13">
            <a:extLst>
              <a:ext uri="{FF2B5EF4-FFF2-40B4-BE49-F238E27FC236}">
                <a16:creationId xmlns:a16="http://schemas.microsoft.com/office/drawing/2014/main" id="{2F67312D-73D4-E7DC-7E5F-DB66DF0A1046}"/>
              </a:ext>
            </a:extLst>
          </p:cNvPr>
          <p:cNvSpPr/>
          <p:nvPr/>
        </p:nvSpPr>
        <p:spPr>
          <a:xfrm>
            <a:off x="2691254" y="2734313"/>
            <a:ext cx="2245436" cy="551060"/>
          </a:xfrm>
          <a:prstGeom prst="line">
            <a:avLst/>
          </a:prstGeom>
          <a:ln w="127000">
            <a:solidFill>
              <a:schemeClr val="accent1">
                <a:alpha val="28000"/>
              </a:schemeClr>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C6B11D65-9399-F064-B06B-09A54BA54A9A}"/>
              </a:ext>
            </a:extLst>
          </p:cNvPr>
          <p:cNvSpPr txBox="1"/>
          <p:nvPr/>
        </p:nvSpPr>
        <p:spPr>
          <a:xfrm>
            <a:off x="247135" y="3772773"/>
            <a:ext cx="11751275"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describe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A31515"/>
                </a:solidFill>
                <a:effectLst/>
                <a:uLnTx/>
                <a:uFillTx/>
                <a:latin typeface="Menlo" panose="020B0609030804020204" pitchFamily="49" charset="0"/>
                <a:ea typeface="+mn-ea"/>
                <a:cs typeface="+mn-cs"/>
              </a:rPr>
              <a:t>enforceAuth</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'should return a user and id on good auth'</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const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user</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enforceAuth</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username: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password: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'pwd1'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    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70C1"/>
                </a:solidFill>
                <a:effectLst/>
                <a:uLnTx/>
                <a:uFillTx/>
                <a:latin typeface="Menlo" panose="020B0609030804020204" pitchFamily="49" charset="0"/>
                <a:ea typeface="+mn-ea"/>
                <a:cs typeface="+mn-cs"/>
              </a:rPr>
              <a:t>user</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toStrictEqual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_id: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70C1"/>
                </a:solidFill>
                <a:effectLst/>
                <a:uLnTx/>
                <a:uFillTx/>
                <a:latin typeface="Menlo" panose="020B0609030804020204" pitchFamily="49" charset="0"/>
                <a:ea typeface="+mn-ea"/>
                <a:cs typeface="+mn-cs"/>
              </a:rPr>
              <a:t>expect</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any</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267F99"/>
                </a:solidFill>
                <a:effectLst/>
                <a:uLnTx/>
                <a:uFillTx/>
                <a:latin typeface="Menlo" panose="020B0609030804020204" pitchFamily="49" charset="0"/>
                <a:ea typeface="+mn-ea"/>
                <a:cs typeface="+mn-cs"/>
              </a:rPr>
              <a:t>Types</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267F99"/>
                </a:solidFill>
                <a:effectLst/>
                <a:uLnTx/>
                <a:uFillTx/>
                <a:latin typeface="Menlo" panose="020B0609030804020204" pitchFamily="49" charset="0"/>
                <a:ea typeface="+mn-ea"/>
                <a:cs typeface="+mn-cs"/>
              </a:rPr>
              <a:t>ObjectId</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username: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'user1’</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A31515"/>
                </a:solidFill>
                <a:effectLst/>
                <a:uLnTx/>
                <a:uFillTx/>
                <a:latin typeface="Menlo" panose="020B0609030804020204" pitchFamily="49" charset="0"/>
                <a:ea typeface="+mn-ea"/>
                <a:cs typeface="+mn-cs"/>
              </a:rPr>
              <a:t>'should raise on bad auth'</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expect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p:txBody>
      </p:sp>
    </p:spTree>
    <p:extLst>
      <p:ext uri="{BB962C8B-B14F-4D97-AF65-F5344CB8AC3E}">
        <p14:creationId xmlns:p14="http://schemas.microsoft.com/office/powerpoint/2010/main" val="391181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22B25-B56A-350C-3EB7-27C3FCE9632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A8A3908-4189-283D-EDCF-58D281BAC9D4}"/>
              </a:ext>
            </a:extLst>
          </p:cNvPr>
          <p:cNvSpPr>
            <a:spLocks noGrp="1"/>
          </p:cNvSpPr>
          <p:nvPr>
            <p:ph type="title"/>
          </p:nvPr>
        </p:nvSpPr>
        <p:spPr/>
        <p:txBody>
          <a:bodyPr/>
          <a:lstStyle/>
          <a:p>
            <a:r>
              <a:rPr lang="en-US" dirty="0"/>
              <a:t>Test the appropriate connection points</a:t>
            </a:r>
          </a:p>
        </p:txBody>
      </p:sp>
      <p:sp>
        <p:nvSpPr>
          <p:cNvPr id="22" name="Rounded Rectangle">
            <a:extLst>
              <a:ext uri="{FF2B5EF4-FFF2-40B4-BE49-F238E27FC236}">
                <a16:creationId xmlns:a16="http://schemas.microsoft.com/office/drawing/2014/main" id="{CE1BB547-0BA3-BE5E-4573-6F4DC4EC1CE8}"/>
              </a:ext>
            </a:extLst>
          </p:cNvPr>
          <p:cNvSpPr/>
          <p:nvPr/>
        </p:nvSpPr>
        <p:spPr>
          <a:xfrm>
            <a:off x="4719483" y="1819836"/>
            <a:ext cx="1828801" cy="1828801"/>
          </a:xfrm>
          <a:prstGeom prst="roundRect">
            <a:avLst>
              <a:gd name="adj" fmla="val 16667"/>
            </a:avLst>
          </a:prstGeom>
          <a:solidFill>
            <a:schemeClr val="bg2"/>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32" name="Rounded Rectangle 5">
            <a:extLst>
              <a:ext uri="{FF2B5EF4-FFF2-40B4-BE49-F238E27FC236}">
                <a16:creationId xmlns:a16="http://schemas.microsoft.com/office/drawing/2014/main" id="{F0A9C3FE-DDC9-8214-7B0F-65161CDA40E7}"/>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52CBB325-3A89-51A2-E2E7-95E8FCD3F911}"/>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2B13CAF6-9AD1-8356-9649-5AD96423DBAC}"/>
                </a:ext>
              </a:extLst>
            </p:cNvPr>
            <p:cNvSpPr txBox="1"/>
            <p:nvPr/>
          </p:nvSpPr>
          <p:spPr>
            <a:xfrm>
              <a:off x="110872" y="628472"/>
              <a:ext cx="3387610" cy="2400657"/>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service-layer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9" name="Rounded Rectangle">
            <a:extLst>
              <a:ext uri="{FF2B5EF4-FFF2-40B4-BE49-F238E27FC236}">
                <a16:creationId xmlns:a16="http://schemas.microsoft.com/office/drawing/2014/main" id="{597E121B-FB1F-E13A-2783-F75F0D96E77E}"/>
              </a:ext>
            </a:extLst>
          </p:cNvPr>
          <p:cNvSpPr/>
          <p:nvPr/>
        </p:nvSpPr>
        <p:spPr>
          <a:xfrm>
            <a:off x="4943040" y="2407174"/>
            <a:ext cx="1358569" cy="301233"/>
          </a:xfrm>
          <a:prstGeom prst="roundRect">
            <a:avLst>
              <a:gd name="adj" fmla="val 16667"/>
            </a:avLst>
          </a:prstGeom>
          <a:solidFill>
            <a:schemeClr val="bg2"/>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Controller</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0" name="Rounded Rectangle">
            <a:extLst>
              <a:ext uri="{FF2B5EF4-FFF2-40B4-BE49-F238E27FC236}">
                <a16:creationId xmlns:a16="http://schemas.microsoft.com/office/drawing/2014/main" id="{05E17525-83A9-6C19-F45B-6987E1E63280}"/>
              </a:ext>
            </a:extLst>
          </p:cNvPr>
          <p:cNvSpPr/>
          <p:nvPr/>
        </p:nvSpPr>
        <p:spPr>
          <a:xfrm>
            <a:off x="4943039" y="2762326"/>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Service</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1" name="Rounded Rectangle">
            <a:extLst>
              <a:ext uri="{FF2B5EF4-FFF2-40B4-BE49-F238E27FC236}">
                <a16:creationId xmlns:a16="http://schemas.microsoft.com/office/drawing/2014/main" id="{311AC53D-2CB8-5684-52B8-EE62C176C3D9}"/>
              </a:ext>
            </a:extLst>
          </p:cNvPr>
          <p:cNvSpPr/>
          <p:nvPr/>
        </p:nvSpPr>
        <p:spPr>
          <a:xfrm>
            <a:off x="4943038" y="3117478"/>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Repository</a:t>
            </a:r>
          </a:p>
        </p:txBody>
      </p:sp>
      <p:sp>
        <p:nvSpPr>
          <p:cNvPr id="7" name="Straight Arrow Connector 13">
            <a:extLst>
              <a:ext uri="{FF2B5EF4-FFF2-40B4-BE49-F238E27FC236}">
                <a16:creationId xmlns:a16="http://schemas.microsoft.com/office/drawing/2014/main" id="{5704F026-4891-BF1D-C834-BCE05ABBD36C}"/>
              </a:ext>
            </a:extLst>
          </p:cNvPr>
          <p:cNvSpPr/>
          <p:nvPr/>
        </p:nvSpPr>
        <p:spPr>
          <a:xfrm>
            <a:off x="2691255" y="2734312"/>
            <a:ext cx="2245435" cy="161352"/>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Freeform 23">
            <a:extLst>
              <a:ext uri="{FF2B5EF4-FFF2-40B4-BE49-F238E27FC236}">
                <a16:creationId xmlns:a16="http://schemas.microsoft.com/office/drawing/2014/main" id="{1D3BD1A1-2397-1745-936C-2DD2AE416040}"/>
              </a:ext>
            </a:extLst>
          </p:cNvPr>
          <p:cNvSpPr/>
          <p:nvPr/>
        </p:nvSpPr>
        <p:spPr>
          <a:xfrm>
            <a:off x="3126658" y="3791908"/>
            <a:ext cx="5117691" cy="2903861"/>
          </a:xfrm>
          <a:custGeom>
            <a:avLst/>
            <a:gdLst/>
            <a:ahLst/>
            <a:cxnLst>
              <a:cxn ang="0">
                <a:pos x="wd2" y="hd2"/>
              </a:cxn>
              <a:cxn ang="5400000">
                <a:pos x="wd2" y="hd2"/>
              </a:cxn>
              <a:cxn ang="10800000">
                <a:pos x="wd2" y="hd2"/>
              </a:cxn>
              <a:cxn ang="16200000">
                <a:pos x="wd2" y="hd2"/>
              </a:cxn>
            </a:cxnLst>
            <a:rect l="0" t="0" r="r" b="b"/>
            <a:pathLst>
              <a:path w="21600" h="21159" extrusionOk="0">
                <a:moveTo>
                  <a:pt x="0" y="20837"/>
                </a:moveTo>
                <a:cubicBezTo>
                  <a:pt x="1261" y="16995"/>
                  <a:pt x="2521" y="13153"/>
                  <a:pt x="3673" y="9875"/>
                </a:cubicBezTo>
                <a:cubicBezTo>
                  <a:pt x="4824" y="6598"/>
                  <a:pt x="5198" y="2640"/>
                  <a:pt x="6910" y="1171"/>
                </a:cubicBezTo>
                <a:cubicBezTo>
                  <a:pt x="8621" y="-298"/>
                  <a:pt x="12024" y="-441"/>
                  <a:pt x="13944" y="1063"/>
                </a:cubicBezTo>
                <a:cubicBezTo>
                  <a:pt x="15863" y="2568"/>
                  <a:pt x="17149" y="6849"/>
                  <a:pt x="18425" y="10198"/>
                </a:cubicBezTo>
                <a:cubicBezTo>
                  <a:pt x="19701" y="13547"/>
                  <a:pt x="20651" y="17353"/>
                  <a:pt x="21600" y="21159"/>
                </a:cubicBezTo>
              </a:path>
            </a:pathLst>
          </a:custGeom>
          <a:blipFill>
            <a:blip r:embed="rId3"/>
          </a:blipFill>
          <a:ln w="25400">
            <a:solidFill>
              <a:srgbClr val="0070C0"/>
            </a:solidFill>
            <a:prstDash val="dash"/>
            <a:miter/>
          </a:ln>
        </p:spPr>
        <p:txBody>
          <a:bodyPr tIns="45720" bIns="45720"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4" name="Freeform 21">
            <a:extLst>
              <a:ext uri="{FF2B5EF4-FFF2-40B4-BE49-F238E27FC236}">
                <a16:creationId xmlns:a16="http://schemas.microsoft.com/office/drawing/2014/main" id="{950CEE77-B233-E87E-E7D7-A3E283B8E09D}"/>
              </a:ext>
            </a:extLst>
          </p:cNvPr>
          <p:cNvGrpSpPr/>
          <p:nvPr/>
        </p:nvGrpSpPr>
        <p:grpSpPr>
          <a:xfrm>
            <a:off x="7013476" y="1533832"/>
            <a:ext cx="4888473" cy="3510117"/>
            <a:chOff x="-1" y="0"/>
            <a:chExt cx="9776943" cy="7020232"/>
          </a:xfrm>
        </p:grpSpPr>
        <p:sp>
          <p:nvSpPr>
            <p:cNvPr id="5" name="Line">
              <a:extLst>
                <a:ext uri="{FF2B5EF4-FFF2-40B4-BE49-F238E27FC236}">
                  <a16:creationId xmlns:a16="http://schemas.microsoft.com/office/drawing/2014/main" id="{A30769A7-DE35-C210-D8A6-B52B50D235C9}"/>
                </a:ext>
              </a:extLst>
            </p:cNvPr>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3"/>
              <a:srcRect/>
              <a:tile tx="0" ty="0" sx="100000" sy="100000" flip="none" algn="tl"/>
            </a:blipFill>
            <a:ln w="25400" cap="flat">
              <a:solidFill>
                <a:srgbClr val="0070C0"/>
              </a:solidFill>
              <a:prstDash val="dash"/>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Mo">
              <a:extLst>
                <a:ext uri="{FF2B5EF4-FFF2-40B4-BE49-F238E27FC236}">
                  <a16:creationId xmlns:a16="http://schemas.microsoft.com/office/drawing/2014/main" id="{550BC7A2-686E-4C0C-B14A-4C1271B0E06B}"/>
                </a:ext>
              </a:extLst>
            </p:cNvPr>
            <p:cNvSpPr txBox="1"/>
            <p:nvPr/>
          </p:nvSpPr>
          <p:spPr>
            <a:xfrm>
              <a:off x="104141" y="3279283"/>
              <a:ext cx="9568661" cy="461664"/>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900" b="0" i="0" u="none" strike="noStrike" kern="1200" cap="none" spc="0" normalizeH="0" baseline="0" noProof="0">
                  <a:ln>
                    <a:noFill/>
                  </a:ln>
                  <a:solidFill>
                    <a:srgbClr val="FFFFFF"/>
                  </a:solidFill>
                  <a:effectLst/>
                  <a:uLnTx/>
                  <a:uFillTx/>
                  <a:latin typeface="Calibri" panose="020F0502020204030204"/>
                  <a:ea typeface="+mn-ea"/>
                  <a:cs typeface="+mn-cs"/>
                </a:rPr>
                <a:t>Mo</a:t>
              </a:r>
            </a:p>
          </p:txBody>
        </p:sp>
      </p:grpSp>
      <p:grpSp>
        <p:nvGrpSpPr>
          <p:cNvPr id="13" name="Cloud 3">
            <a:extLst>
              <a:ext uri="{FF2B5EF4-FFF2-40B4-BE49-F238E27FC236}">
                <a16:creationId xmlns:a16="http://schemas.microsoft.com/office/drawing/2014/main" id="{C193F771-3124-098A-9F2D-A5DEFAD4BAD8}"/>
              </a:ext>
            </a:extLst>
          </p:cNvPr>
          <p:cNvGrpSpPr/>
          <p:nvPr/>
        </p:nvGrpSpPr>
        <p:grpSpPr>
          <a:xfrm>
            <a:off x="8750961" y="1846148"/>
            <a:ext cx="2350567" cy="1832356"/>
            <a:chOff x="0" y="-2"/>
            <a:chExt cx="4701132" cy="3664710"/>
          </a:xfrm>
        </p:grpSpPr>
        <p:grpSp>
          <p:nvGrpSpPr>
            <p:cNvPr id="14" name="Group">
              <a:extLst>
                <a:ext uri="{FF2B5EF4-FFF2-40B4-BE49-F238E27FC236}">
                  <a16:creationId xmlns:a16="http://schemas.microsoft.com/office/drawing/2014/main" id="{5670E99A-31AC-6643-67FF-78F2C4E501D9}"/>
                </a:ext>
              </a:extLst>
            </p:cNvPr>
            <p:cNvGrpSpPr/>
            <p:nvPr/>
          </p:nvGrpSpPr>
          <p:grpSpPr>
            <a:xfrm>
              <a:off x="0" y="-2"/>
              <a:ext cx="4701132" cy="3664710"/>
              <a:chOff x="0" y="-1"/>
              <a:chExt cx="4701131" cy="3664708"/>
            </a:xfrm>
          </p:grpSpPr>
          <p:sp>
            <p:nvSpPr>
              <p:cNvPr id="17" name="Shape">
                <a:extLst>
                  <a:ext uri="{FF2B5EF4-FFF2-40B4-BE49-F238E27FC236}">
                    <a16:creationId xmlns:a16="http://schemas.microsoft.com/office/drawing/2014/main" id="{0F91D1D8-FA56-2BD0-0E4B-21E4ED58DF0C}"/>
                  </a:ext>
                </a:extLst>
              </p:cNvPr>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Shape">
                <a:extLst>
                  <a:ext uri="{FF2B5EF4-FFF2-40B4-BE49-F238E27FC236}">
                    <a16:creationId xmlns:a16="http://schemas.microsoft.com/office/drawing/2014/main" id="{F5B7AD84-C8F6-A6BB-DCA6-DFEA27766AFF}"/>
                  </a:ext>
                </a:extLst>
              </p:cNvPr>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5" name="Network…">
              <a:extLst>
                <a:ext uri="{FF2B5EF4-FFF2-40B4-BE49-F238E27FC236}">
                  <a16:creationId xmlns:a16="http://schemas.microsoft.com/office/drawing/2014/main" id="{8710090D-3D32-7438-D178-A4754AF67B15}"/>
                </a:ext>
              </a:extLst>
            </p:cNvPr>
            <p:cNvSpPr txBox="1"/>
            <p:nvPr/>
          </p:nvSpPr>
          <p:spPr>
            <a:xfrm>
              <a:off x="496434" y="988268"/>
              <a:ext cx="4050085" cy="1661993"/>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4800"/>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Network</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Time, Randomness</a:t>
              </a:r>
              <a:endParaRPr kumimoji="0"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19" name="Can 4">
            <a:extLst>
              <a:ext uri="{FF2B5EF4-FFF2-40B4-BE49-F238E27FC236}">
                <a16:creationId xmlns:a16="http://schemas.microsoft.com/office/drawing/2014/main" id="{23DE0B09-8335-1C99-948B-6DE5D10D719B}"/>
              </a:ext>
            </a:extLst>
          </p:cNvPr>
          <p:cNvGrpSpPr/>
          <p:nvPr/>
        </p:nvGrpSpPr>
        <p:grpSpPr>
          <a:xfrm>
            <a:off x="4725832" y="4263463"/>
            <a:ext cx="1828801" cy="2432307"/>
            <a:chOff x="0" y="-2"/>
            <a:chExt cx="3657600" cy="4864612"/>
          </a:xfrm>
        </p:grpSpPr>
        <p:grpSp>
          <p:nvGrpSpPr>
            <p:cNvPr id="20" name="Group">
              <a:extLst>
                <a:ext uri="{FF2B5EF4-FFF2-40B4-BE49-F238E27FC236}">
                  <a16:creationId xmlns:a16="http://schemas.microsoft.com/office/drawing/2014/main" id="{90B60E09-B073-28A8-3DD6-3111BA3C3FD7}"/>
                </a:ext>
              </a:extLst>
            </p:cNvPr>
            <p:cNvGrpSpPr/>
            <p:nvPr/>
          </p:nvGrpSpPr>
          <p:grpSpPr>
            <a:xfrm>
              <a:off x="0" y="-2"/>
              <a:ext cx="3657600" cy="4864612"/>
              <a:chOff x="0" y="-1"/>
              <a:chExt cx="3657600" cy="4864610"/>
            </a:xfrm>
          </p:grpSpPr>
          <p:sp>
            <p:nvSpPr>
              <p:cNvPr id="25" name="Shape">
                <a:extLst>
                  <a:ext uri="{FF2B5EF4-FFF2-40B4-BE49-F238E27FC236}">
                    <a16:creationId xmlns:a16="http://schemas.microsoft.com/office/drawing/2014/main" id="{3B74D1A3-ACCC-FF91-C892-248B34731A07}"/>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a:extLst>
                  <a:ext uri="{FF2B5EF4-FFF2-40B4-BE49-F238E27FC236}">
                    <a16:creationId xmlns:a16="http://schemas.microsoft.com/office/drawing/2014/main" id="{24676CB4-F2BE-0C59-6277-A024A0D2D1E0}"/>
                  </a:ext>
                </a:extLst>
              </p:cNvPr>
              <p:cNvSpPr/>
              <p:nvPr/>
            </p:nvSpPr>
            <p:spPr>
              <a:xfrm>
                <a:off x="0" y="-1"/>
                <a:ext cx="3657600" cy="914401"/>
              </a:xfrm>
              <a:prstGeom prst="ellipse">
                <a:avLst/>
              </a:prstGeom>
              <a:solidFill>
                <a:srgbClr val="FFFFFF">
                  <a:alpha val="40000"/>
                </a:srgbClr>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Line">
                <a:extLst>
                  <a:ext uri="{FF2B5EF4-FFF2-40B4-BE49-F238E27FC236}">
                    <a16:creationId xmlns:a16="http://schemas.microsoft.com/office/drawing/2014/main" id="{98291A57-49D1-22FA-EAA5-E7F0B0C02549}"/>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4" name="Database">
              <a:extLst>
                <a:ext uri="{FF2B5EF4-FFF2-40B4-BE49-F238E27FC236}">
                  <a16:creationId xmlns:a16="http://schemas.microsoft.com/office/drawing/2014/main" id="{0807CF5E-2310-D1BD-9774-EBA85E8347EB}"/>
                </a:ext>
              </a:extLst>
            </p:cNvPr>
            <p:cNvSpPr txBox="1"/>
            <p:nvPr/>
          </p:nvSpPr>
          <p:spPr>
            <a:xfrm>
              <a:off x="104140" y="2199240"/>
              <a:ext cx="3449322" cy="92333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defRPr sz="4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   Database</a:t>
              </a:r>
            </a:p>
          </p:txBody>
        </p:sp>
      </p:grpSp>
      <p:sp>
        <p:nvSpPr>
          <p:cNvPr id="28" name="Straight Arrow Connector 8">
            <a:extLst>
              <a:ext uri="{FF2B5EF4-FFF2-40B4-BE49-F238E27FC236}">
                <a16:creationId xmlns:a16="http://schemas.microsoft.com/office/drawing/2014/main" id="{DEE5E401-697D-2A8E-5553-5525CF53BAE2}"/>
              </a:ext>
            </a:extLst>
          </p:cNvPr>
          <p:cNvSpPr/>
          <p:nvPr/>
        </p:nvSpPr>
        <p:spPr>
          <a:xfrm flipV="1">
            <a:off x="6554633" y="2713563"/>
            <a:ext cx="2196328" cy="228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Straight Arrow Connector 10">
            <a:extLst>
              <a:ext uri="{FF2B5EF4-FFF2-40B4-BE49-F238E27FC236}">
                <a16:creationId xmlns:a16="http://schemas.microsoft.com/office/drawing/2014/main" id="{F43EA050-D664-E3EF-131F-2150891CBB93}"/>
              </a:ext>
            </a:extLst>
          </p:cNvPr>
          <p:cNvSpPr/>
          <p:nvPr/>
        </p:nvSpPr>
        <p:spPr>
          <a:xfrm>
            <a:off x="5609968" y="3418711"/>
            <a:ext cx="12357" cy="114509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07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3DEB0-8726-F2FB-6690-363D5833391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FE00269-6AD2-F572-8ED4-C0A73888141D}"/>
              </a:ext>
            </a:extLst>
          </p:cNvPr>
          <p:cNvSpPr>
            <a:spLocks noGrp="1"/>
          </p:cNvSpPr>
          <p:nvPr>
            <p:ph type="title"/>
          </p:nvPr>
        </p:nvSpPr>
        <p:spPr/>
        <p:txBody>
          <a:bodyPr/>
          <a:lstStyle/>
          <a:p>
            <a:r>
              <a:rPr lang="en-US" dirty="0"/>
              <a:t>Control easy-to-control parts of environment</a:t>
            </a:r>
          </a:p>
        </p:txBody>
      </p:sp>
      <p:sp>
        <p:nvSpPr>
          <p:cNvPr id="22" name="Rounded Rectangle">
            <a:extLst>
              <a:ext uri="{FF2B5EF4-FFF2-40B4-BE49-F238E27FC236}">
                <a16:creationId xmlns:a16="http://schemas.microsoft.com/office/drawing/2014/main" id="{8088C67D-429C-6EB7-4D1E-300DEE837336}"/>
              </a:ext>
            </a:extLst>
          </p:cNvPr>
          <p:cNvSpPr/>
          <p:nvPr/>
        </p:nvSpPr>
        <p:spPr>
          <a:xfrm>
            <a:off x="4719483" y="1819836"/>
            <a:ext cx="1828801" cy="1828801"/>
          </a:xfrm>
          <a:prstGeom prst="roundRect">
            <a:avLst>
              <a:gd name="adj" fmla="val 16667"/>
            </a:avLst>
          </a:prstGeom>
          <a:solidFill>
            <a:schemeClr val="bg2"/>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32" name="Rounded Rectangle 5">
            <a:extLst>
              <a:ext uri="{FF2B5EF4-FFF2-40B4-BE49-F238E27FC236}">
                <a16:creationId xmlns:a16="http://schemas.microsoft.com/office/drawing/2014/main" id="{98CF15FC-72BD-146B-3889-367F761D91EC}"/>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840EBE4E-D526-2619-E4FD-C892ECEC114C}"/>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D0C1B12A-1B05-8F9B-5177-79D508D629D3}"/>
                </a:ext>
              </a:extLst>
            </p:cNvPr>
            <p:cNvSpPr txBox="1"/>
            <p:nvPr/>
          </p:nvSpPr>
          <p:spPr>
            <a:xfrm>
              <a:off x="110872" y="628472"/>
              <a:ext cx="3387610" cy="2400657"/>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service-layer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9" name="Rounded Rectangle">
            <a:extLst>
              <a:ext uri="{FF2B5EF4-FFF2-40B4-BE49-F238E27FC236}">
                <a16:creationId xmlns:a16="http://schemas.microsoft.com/office/drawing/2014/main" id="{7D2C3AFB-00EE-2EBF-A651-28121EDE9293}"/>
              </a:ext>
            </a:extLst>
          </p:cNvPr>
          <p:cNvSpPr/>
          <p:nvPr/>
        </p:nvSpPr>
        <p:spPr>
          <a:xfrm>
            <a:off x="4943040" y="2407174"/>
            <a:ext cx="1358569" cy="301233"/>
          </a:xfrm>
          <a:prstGeom prst="roundRect">
            <a:avLst>
              <a:gd name="adj" fmla="val 16667"/>
            </a:avLst>
          </a:prstGeom>
          <a:solidFill>
            <a:schemeClr val="bg2"/>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Controller</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0" name="Rounded Rectangle">
            <a:extLst>
              <a:ext uri="{FF2B5EF4-FFF2-40B4-BE49-F238E27FC236}">
                <a16:creationId xmlns:a16="http://schemas.microsoft.com/office/drawing/2014/main" id="{6870DACA-61F8-54D1-4439-811F062C2BC8}"/>
              </a:ext>
            </a:extLst>
          </p:cNvPr>
          <p:cNvSpPr/>
          <p:nvPr/>
        </p:nvSpPr>
        <p:spPr>
          <a:xfrm>
            <a:off x="4943039" y="2762326"/>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Service</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1" name="Rounded Rectangle">
            <a:extLst>
              <a:ext uri="{FF2B5EF4-FFF2-40B4-BE49-F238E27FC236}">
                <a16:creationId xmlns:a16="http://schemas.microsoft.com/office/drawing/2014/main" id="{62126E66-9487-F3A7-3E65-51C9E2C6F30A}"/>
              </a:ext>
            </a:extLst>
          </p:cNvPr>
          <p:cNvSpPr/>
          <p:nvPr/>
        </p:nvSpPr>
        <p:spPr>
          <a:xfrm>
            <a:off x="4943038" y="3117478"/>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Repository</a:t>
            </a:r>
          </a:p>
        </p:txBody>
      </p:sp>
      <p:sp>
        <p:nvSpPr>
          <p:cNvPr id="7" name="Straight Arrow Connector 13">
            <a:extLst>
              <a:ext uri="{FF2B5EF4-FFF2-40B4-BE49-F238E27FC236}">
                <a16:creationId xmlns:a16="http://schemas.microsoft.com/office/drawing/2014/main" id="{D95348A9-5735-532C-DBD8-597FF5778447}"/>
              </a:ext>
            </a:extLst>
          </p:cNvPr>
          <p:cNvSpPr/>
          <p:nvPr/>
        </p:nvSpPr>
        <p:spPr>
          <a:xfrm>
            <a:off x="2691255" y="2734312"/>
            <a:ext cx="2245435" cy="161352"/>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 name="Freeform 21">
            <a:extLst>
              <a:ext uri="{FF2B5EF4-FFF2-40B4-BE49-F238E27FC236}">
                <a16:creationId xmlns:a16="http://schemas.microsoft.com/office/drawing/2014/main" id="{EA2BF422-6F06-0C80-62CF-C0B17CEAA837}"/>
              </a:ext>
            </a:extLst>
          </p:cNvPr>
          <p:cNvGrpSpPr/>
          <p:nvPr/>
        </p:nvGrpSpPr>
        <p:grpSpPr>
          <a:xfrm>
            <a:off x="7013476" y="1533832"/>
            <a:ext cx="4888473" cy="3510117"/>
            <a:chOff x="-1" y="0"/>
            <a:chExt cx="9776943" cy="7020232"/>
          </a:xfrm>
        </p:grpSpPr>
        <p:sp>
          <p:nvSpPr>
            <p:cNvPr id="5" name="Line">
              <a:extLst>
                <a:ext uri="{FF2B5EF4-FFF2-40B4-BE49-F238E27FC236}">
                  <a16:creationId xmlns:a16="http://schemas.microsoft.com/office/drawing/2014/main" id="{32F439E4-4229-1758-2818-E59036FB2F8F}"/>
                </a:ext>
              </a:extLst>
            </p:cNvPr>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3"/>
              <a:srcRect/>
              <a:tile tx="0" ty="0" sx="100000" sy="100000" flip="none" algn="tl"/>
            </a:blipFill>
            <a:ln w="25400" cap="flat">
              <a:solidFill>
                <a:srgbClr val="0070C0"/>
              </a:solidFill>
              <a:prstDash val="dash"/>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Mo">
              <a:extLst>
                <a:ext uri="{FF2B5EF4-FFF2-40B4-BE49-F238E27FC236}">
                  <a16:creationId xmlns:a16="http://schemas.microsoft.com/office/drawing/2014/main" id="{36978AD3-FA0E-B29D-6298-B91BE6133B1E}"/>
                </a:ext>
              </a:extLst>
            </p:cNvPr>
            <p:cNvSpPr txBox="1"/>
            <p:nvPr/>
          </p:nvSpPr>
          <p:spPr>
            <a:xfrm>
              <a:off x="104141" y="3279283"/>
              <a:ext cx="9568661" cy="461664"/>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900" b="0" i="0" u="none" strike="noStrike" kern="1200" cap="none" spc="0" normalizeH="0" baseline="0" noProof="0">
                  <a:ln>
                    <a:noFill/>
                  </a:ln>
                  <a:solidFill>
                    <a:srgbClr val="FFFFFF"/>
                  </a:solidFill>
                  <a:effectLst/>
                  <a:uLnTx/>
                  <a:uFillTx/>
                  <a:latin typeface="Calibri" panose="020F0502020204030204"/>
                  <a:ea typeface="+mn-ea"/>
                  <a:cs typeface="+mn-cs"/>
                </a:rPr>
                <a:t>Mo</a:t>
              </a:r>
            </a:p>
          </p:txBody>
        </p:sp>
      </p:grpSp>
      <p:grpSp>
        <p:nvGrpSpPr>
          <p:cNvPr id="14" name="Group">
            <a:extLst>
              <a:ext uri="{FF2B5EF4-FFF2-40B4-BE49-F238E27FC236}">
                <a16:creationId xmlns:a16="http://schemas.microsoft.com/office/drawing/2014/main" id="{2514417C-97A1-3B92-C354-1DF5A8110AD8}"/>
              </a:ext>
            </a:extLst>
          </p:cNvPr>
          <p:cNvGrpSpPr/>
          <p:nvPr/>
        </p:nvGrpSpPr>
        <p:grpSpPr>
          <a:xfrm>
            <a:off x="8750961" y="1846148"/>
            <a:ext cx="2350567" cy="1832356"/>
            <a:chOff x="0" y="-2"/>
            <a:chExt cx="4701132" cy="3664708"/>
          </a:xfrm>
        </p:grpSpPr>
        <p:sp>
          <p:nvSpPr>
            <p:cNvPr id="17" name="Shape">
              <a:extLst>
                <a:ext uri="{FF2B5EF4-FFF2-40B4-BE49-F238E27FC236}">
                  <a16:creationId xmlns:a16="http://schemas.microsoft.com/office/drawing/2014/main" id="{66A8E530-09B4-522A-F8A1-C59209B42380}"/>
                </a:ext>
              </a:extLst>
            </p:cNvPr>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Shape">
              <a:extLst>
                <a:ext uri="{FF2B5EF4-FFF2-40B4-BE49-F238E27FC236}">
                  <a16:creationId xmlns:a16="http://schemas.microsoft.com/office/drawing/2014/main" id="{E239F235-2A48-0953-2BA4-06FEEA813ADA}"/>
                </a:ext>
              </a:extLst>
            </p:cNvPr>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8" name="Straight Arrow Connector 8">
            <a:extLst>
              <a:ext uri="{FF2B5EF4-FFF2-40B4-BE49-F238E27FC236}">
                <a16:creationId xmlns:a16="http://schemas.microsoft.com/office/drawing/2014/main" id="{494D2DF1-2781-313C-062A-E6ED36422E67}"/>
              </a:ext>
            </a:extLst>
          </p:cNvPr>
          <p:cNvSpPr/>
          <p:nvPr/>
        </p:nvSpPr>
        <p:spPr>
          <a:xfrm flipV="1">
            <a:off x="6554633" y="2713563"/>
            <a:ext cx="2196328" cy="228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6" name="Can 4">
            <a:extLst>
              <a:ext uri="{FF2B5EF4-FFF2-40B4-BE49-F238E27FC236}">
                <a16:creationId xmlns:a16="http://schemas.microsoft.com/office/drawing/2014/main" id="{C446088F-863F-9A30-8980-41A3F3D0837A}"/>
              </a:ext>
            </a:extLst>
          </p:cNvPr>
          <p:cNvGrpSpPr/>
          <p:nvPr/>
        </p:nvGrpSpPr>
        <p:grpSpPr>
          <a:xfrm>
            <a:off x="4725832" y="4263463"/>
            <a:ext cx="1828801" cy="2432307"/>
            <a:chOff x="0" y="-2"/>
            <a:chExt cx="3657600" cy="4864612"/>
          </a:xfrm>
        </p:grpSpPr>
        <p:grpSp>
          <p:nvGrpSpPr>
            <p:cNvPr id="8" name="Group">
              <a:extLst>
                <a:ext uri="{FF2B5EF4-FFF2-40B4-BE49-F238E27FC236}">
                  <a16:creationId xmlns:a16="http://schemas.microsoft.com/office/drawing/2014/main" id="{23FE6B4C-DB19-3779-6445-98CD3D476299}"/>
                </a:ext>
              </a:extLst>
            </p:cNvPr>
            <p:cNvGrpSpPr/>
            <p:nvPr/>
          </p:nvGrpSpPr>
          <p:grpSpPr>
            <a:xfrm>
              <a:off x="0" y="-2"/>
              <a:ext cx="3657600" cy="4864612"/>
              <a:chOff x="0" y="-1"/>
              <a:chExt cx="3657600" cy="4864610"/>
            </a:xfrm>
          </p:grpSpPr>
          <p:sp>
            <p:nvSpPr>
              <p:cNvPr id="21" name="Shape">
                <a:extLst>
                  <a:ext uri="{FF2B5EF4-FFF2-40B4-BE49-F238E27FC236}">
                    <a16:creationId xmlns:a16="http://schemas.microsoft.com/office/drawing/2014/main" id="{1CC00B66-BD5A-18F6-0044-1B85DE90560D}"/>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a:extLst>
                  <a:ext uri="{FF2B5EF4-FFF2-40B4-BE49-F238E27FC236}">
                    <a16:creationId xmlns:a16="http://schemas.microsoft.com/office/drawing/2014/main" id="{A4C48341-9E13-140F-0946-095A3329B031}"/>
                  </a:ext>
                </a:extLst>
              </p:cNvPr>
              <p:cNvSpPr/>
              <p:nvPr/>
            </p:nvSpPr>
            <p:spPr>
              <a:xfrm>
                <a:off x="0" y="-1"/>
                <a:ext cx="3657600" cy="914401"/>
              </a:xfrm>
              <a:prstGeom prst="ellipse">
                <a:avLst/>
              </a:prstGeom>
              <a:solidFill>
                <a:srgbClr val="FFFFFF">
                  <a:alpha val="40000"/>
                </a:srgbClr>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Line">
                <a:extLst>
                  <a:ext uri="{FF2B5EF4-FFF2-40B4-BE49-F238E27FC236}">
                    <a16:creationId xmlns:a16="http://schemas.microsoft.com/office/drawing/2014/main" id="{C1D2FEFA-310F-0240-9013-D978E80C2088}"/>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solidFill>
                <a:schemeClr val="accent6">
                  <a:lumMod val="20000"/>
                  <a:lumOff val="80000"/>
                </a:schemeClr>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6" name="Database">
              <a:extLst>
                <a:ext uri="{FF2B5EF4-FFF2-40B4-BE49-F238E27FC236}">
                  <a16:creationId xmlns:a16="http://schemas.microsoft.com/office/drawing/2014/main" id="{CF98618F-AB05-5BF3-29FD-6F9A4D5A646E}"/>
                </a:ext>
              </a:extLst>
            </p:cNvPr>
            <p:cNvSpPr txBox="1"/>
            <p:nvPr/>
          </p:nvSpPr>
          <p:spPr>
            <a:xfrm>
              <a:off x="104140" y="1091247"/>
              <a:ext cx="3449322" cy="313931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defRPr sz="4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In-memory database, resets after each test</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6" name="Straight Arrow Connector 10">
            <a:extLst>
              <a:ext uri="{FF2B5EF4-FFF2-40B4-BE49-F238E27FC236}">
                <a16:creationId xmlns:a16="http://schemas.microsoft.com/office/drawing/2014/main" id="{76A65ED3-C443-63B1-5099-46682C522385}"/>
              </a:ext>
            </a:extLst>
          </p:cNvPr>
          <p:cNvSpPr/>
          <p:nvPr/>
        </p:nvSpPr>
        <p:spPr>
          <a:xfrm>
            <a:off x="5609968" y="3418711"/>
            <a:ext cx="12357" cy="114509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53974438-EA5F-E00C-96FC-D2A87AAB6D64}"/>
              </a:ext>
            </a:extLst>
          </p:cNvPr>
          <p:cNvSpPr txBox="1"/>
          <p:nvPr/>
        </p:nvSpPr>
        <p:spPr>
          <a:xfrm>
            <a:off x="219843" y="3870451"/>
            <a:ext cx="8083898" cy="61863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beforeAll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  mongo</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267F99"/>
                </a:solidFill>
                <a:effectLst/>
                <a:uLnTx/>
                <a:uFillTx/>
                <a:latin typeface="Menlo" panose="020B0609030804020204" pitchFamily="49" charset="0"/>
                <a:ea typeface="+mn-ea"/>
                <a:cs typeface="+mn-cs"/>
              </a:rPr>
              <a:t>MongoMemoryServer</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create</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  const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70C1"/>
                </a:solidFill>
                <a:effectLst/>
                <a:uLnTx/>
                <a:uFillTx/>
                <a:latin typeface="Menlo" panose="020B0609030804020204" pitchFamily="49" charset="0"/>
                <a:ea typeface="+mn-ea"/>
                <a:cs typeface="+mn-cs"/>
              </a:rPr>
              <a:t>uri</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0000"/>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mongo</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getUri</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connect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0070C1"/>
                </a:solidFill>
                <a:effectLst/>
                <a:uLnTx/>
                <a:uFillTx/>
                <a:latin typeface="Menlo" panose="020B0609030804020204" pitchFamily="49" charset="0"/>
                <a:ea typeface="+mn-ea"/>
                <a:cs typeface="+mn-cs"/>
              </a:rPr>
              <a:t>uri</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beforeEach</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populateMongo</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afterEach</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clearMongo</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afterAll</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async</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 </a:t>
            </a:r>
            <a:r>
              <a:rPr kumimoji="0" lang="en-US" sz="1800" b="0" i="0" u="none" strike="noStrike" kern="1200" cap="none" spc="0" normalizeH="0" baseline="0" noProof="0" dirty="0">
                <a:ln>
                  <a:noFill/>
                </a:ln>
                <a:solidFill>
                  <a:srgbClr val="0000FF"/>
                </a:solidFill>
                <a:effectLst/>
                <a:uLnTx/>
                <a:uFillTx/>
                <a:latin typeface="Menlo" panose="020B0609030804020204" pitchFamily="49" charset="0"/>
                <a:ea typeface="+mn-ea"/>
                <a:cs typeface="+mn-cs"/>
              </a:rPr>
              <a:t>=&gt;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if</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001080"/>
                </a:solidFill>
                <a:effectLst/>
                <a:uLnTx/>
                <a:uFillTx/>
                <a:latin typeface="Menlo" panose="020B0609030804020204" pitchFamily="49" charset="0"/>
                <a:ea typeface="+mn-ea"/>
                <a:cs typeface="+mn-cs"/>
              </a:rPr>
              <a:t>mongo</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a:ln>
                  <a:noFill/>
                </a:ln>
                <a:solidFill>
                  <a:srgbClr val="795E26"/>
                </a:solidFill>
                <a:effectLst/>
                <a:uLnTx/>
                <a:uFillTx/>
                <a:latin typeface="Menlo" panose="020B0609030804020204" pitchFamily="49" charset="0"/>
                <a:ea typeface="+mn-ea"/>
                <a:cs typeface="+mn-cs"/>
              </a:rPr>
              <a:t>disconnect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AF00DB"/>
                </a:solidFill>
                <a:effectLst/>
                <a:uLnTx/>
                <a:uFillTx/>
                <a:latin typeface="Menlo" panose="020B0609030804020204" pitchFamily="49" charset="0"/>
                <a:ea typeface="+mn-ea"/>
                <a:cs typeface="+mn-cs"/>
              </a:rPr>
              <a:t>    await</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r>
              <a:rPr kumimoji="0" lang="en-US" sz="1800" b="0" i="0" u="none" strike="noStrike" kern="1200" cap="none" spc="0" normalizeH="0" baseline="0" noProof="0" dirty="0" err="1">
                <a:ln>
                  <a:noFill/>
                </a:ln>
                <a:solidFill>
                  <a:srgbClr val="001080"/>
                </a:solidFill>
                <a:effectLst/>
                <a:uLnTx/>
                <a:uFillTx/>
                <a:latin typeface="Menlo" panose="020B0609030804020204" pitchFamily="49" charset="0"/>
                <a:ea typeface="+mn-ea"/>
                <a:cs typeface="+mn-cs"/>
              </a:rPr>
              <a:t>mongo</a:t>
            </a:r>
            <a:r>
              <a:rPr kumimoji="0" lang="en-US" sz="1800" b="0" i="0" u="none" strike="noStrike" kern="1200" cap="none" spc="0" normalizeH="0" baseline="0" noProof="0" dirty="0" err="1">
                <a:ln>
                  <a:noFill/>
                </a:ln>
                <a:solidFill>
                  <a:srgbClr val="3B3B3B"/>
                </a:solidFill>
                <a:effectLst/>
                <a:uLnTx/>
                <a:uFillTx/>
                <a:latin typeface="Menlo" panose="020B0609030804020204" pitchFamily="49" charset="0"/>
                <a:ea typeface="+mn-ea"/>
                <a:cs typeface="+mn-cs"/>
              </a:rPr>
              <a:t>.</a:t>
            </a:r>
            <a:r>
              <a:rPr kumimoji="0" lang="en-US" sz="1800" b="0" i="0" u="none" strike="noStrike" kern="1200" cap="none" spc="0" normalizeH="0" baseline="0" noProof="0" dirty="0" err="1">
                <a:ln>
                  <a:noFill/>
                </a:ln>
                <a:solidFill>
                  <a:srgbClr val="795E26"/>
                </a:solidFill>
                <a:effectLst/>
                <a:uLnTx/>
                <a:uFillTx/>
                <a:latin typeface="Menlo" panose="020B0609030804020204" pitchFamily="49" charset="0"/>
                <a:ea typeface="+mn-ea"/>
                <a:cs typeface="+mn-cs"/>
              </a:rPr>
              <a:t>stop</a:t>
            </a: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rPr>
            </a:br>
            <a:endParaRPr kumimoji="0" lang="en-US" sz="1800" b="0" i="0" u="none" strike="noStrike" kern="1200" cap="none" spc="0" normalizeH="0" baseline="0" noProof="0" dirty="0">
              <a:ln>
                <a:noFill/>
              </a:ln>
              <a:solidFill>
                <a:srgbClr val="3B3B3B"/>
              </a:solidFill>
              <a:effectLst/>
              <a:uLnTx/>
              <a:uFillTx/>
              <a:latin typeface="Menlo" panose="020B0609030804020204" pitchFamily="49" charset="0"/>
              <a:ea typeface="+mn-ea"/>
              <a:cs typeface="+mn-cs"/>
            </a:endParaRPr>
          </a:p>
        </p:txBody>
      </p:sp>
      <p:sp>
        <p:nvSpPr>
          <p:cNvPr id="39" name="Network…">
            <a:extLst>
              <a:ext uri="{FF2B5EF4-FFF2-40B4-BE49-F238E27FC236}">
                <a16:creationId xmlns:a16="http://schemas.microsoft.com/office/drawing/2014/main" id="{B77171FD-66E4-F350-7F2D-17AEAD2A1155}"/>
              </a:ext>
            </a:extLst>
          </p:cNvPr>
          <p:cNvSpPr txBox="1"/>
          <p:nvPr/>
        </p:nvSpPr>
        <p:spPr>
          <a:xfrm>
            <a:off x="8999178" y="2340284"/>
            <a:ext cx="2025043" cy="830997"/>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4800"/>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Network</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Time, Randomness</a:t>
            </a:r>
            <a:endParaRPr kumimoji="0"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571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CDA118-C5EE-8266-0673-2325A665956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12ED326-D07B-01AE-C9A4-E677A5A45D26}"/>
              </a:ext>
            </a:extLst>
          </p:cNvPr>
          <p:cNvSpPr>
            <a:spLocks noGrp="1"/>
          </p:cNvSpPr>
          <p:nvPr>
            <p:ph type="title"/>
          </p:nvPr>
        </p:nvSpPr>
        <p:spPr/>
        <p:txBody>
          <a:bodyPr/>
          <a:lstStyle/>
          <a:p>
            <a:r>
              <a:rPr lang="en-US" dirty="0"/>
              <a:t>Hijack hard-to-control parts of environment</a:t>
            </a:r>
          </a:p>
        </p:txBody>
      </p:sp>
      <p:sp>
        <p:nvSpPr>
          <p:cNvPr id="22" name="Rounded Rectangle">
            <a:extLst>
              <a:ext uri="{FF2B5EF4-FFF2-40B4-BE49-F238E27FC236}">
                <a16:creationId xmlns:a16="http://schemas.microsoft.com/office/drawing/2014/main" id="{25038245-B9E4-AE49-1D00-AF155E6ADECB}"/>
              </a:ext>
            </a:extLst>
          </p:cNvPr>
          <p:cNvSpPr/>
          <p:nvPr/>
        </p:nvSpPr>
        <p:spPr>
          <a:xfrm>
            <a:off x="4719483" y="1819836"/>
            <a:ext cx="1828801" cy="1828801"/>
          </a:xfrm>
          <a:prstGeom prst="roundRect">
            <a:avLst>
              <a:gd name="adj" fmla="val 16667"/>
            </a:avLst>
          </a:prstGeom>
          <a:solidFill>
            <a:schemeClr val="bg2"/>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32" name="Rounded Rectangle 5">
            <a:extLst>
              <a:ext uri="{FF2B5EF4-FFF2-40B4-BE49-F238E27FC236}">
                <a16:creationId xmlns:a16="http://schemas.microsoft.com/office/drawing/2014/main" id="{1F139E6E-DE2B-CB71-9E4B-AD6706FC0329}"/>
              </a:ext>
            </a:extLst>
          </p:cNvPr>
          <p:cNvGrpSpPr/>
          <p:nvPr/>
        </p:nvGrpSpPr>
        <p:grpSpPr>
          <a:xfrm>
            <a:off x="856105" y="1797867"/>
            <a:ext cx="1828801" cy="1828801"/>
            <a:chOff x="0" y="0"/>
            <a:chExt cx="3657600" cy="3657600"/>
          </a:xfrm>
          <a:solidFill>
            <a:schemeClr val="accent6">
              <a:lumMod val="20000"/>
              <a:lumOff val="80000"/>
            </a:schemeClr>
          </a:solidFill>
        </p:grpSpPr>
        <p:sp>
          <p:nvSpPr>
            <p:cNvPr id="33" name="Rounded Rectangle">
              <a:extLst>
                <a:ext uri="{FF2B5EF4-FFF2-40B4-BE49-F238E27FC236}">
                  <a16:creationId xmlns:a16="http://schemas.microsoft.com/office/drawing/2014/main" id="{39EBEE45-47AE-9CAF-3E1E-C816807A2D8B}"/>
                </a:ext>
              </a:extLst>
            </p:cNvPr>
            <p:cNvSpPr/>
            <p:nvPr/>
          </p:nvSpPr>
          <p:spPr>
            <a:xfrm>
              <a:off x="0" y="0"/>
              <a:ext cx="3657600" cy="3657600"/>
            </a:xfrm>
            <a:prstGeom prst="roundRect">
              <a:avLst>
                <a:gd name="adj" fmla="val 16667"/>
              </a:avLst>
            </a:prstGeom>
            <a:grp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Business Logic">
              <a:extLst>
                <a:ext uri="{FF2B5EF4-FFF2-40B4-BE49-F238E27FC236}">
                  <a16:creationId xmlns:a16="http://schemas.microsoft.com/office/drawing/2014/main" id="{6D1DDE86-8C16-0BC6-9DD9-0CC0DC549E99}"/>
                </a:ext>
              </a:extLst>
            </p:cNvPr>
            <p:cNvSpPr txBox="1"/>
            <p:nvPr/>
          </p:nvSpPr>
          <p:spPr>
            <a:xfrm>
              <a:off x="110872" y="628472"/>
              <a:ext cx="3387610" cy="2400657"/>
            </a:xfrm>
            <a:prstGeom prst="rect">
              <a:avLst/>
            </a:prstGeom>
            <a:grp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sz="48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Tests replace service-layer interaction</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9" name="Rounded Rectangle">
            <a:extLst>
              <a:ext uri="{FF2B5EF4-FFF2-40B4-BE49-F238E27FC236}">
                <a16:creationId xmlns:a16="http://schemas.microsoft.com/office/drawing/2014/main" id="{E3EE2FB9-B4F9-2B57-606A-D6F9A8A6321D}"/>
              </a:ext>
            </a:extLst>
          </p:cNvPr>
          <p:cNvSpPr/>
          <p:nvPr/>
        </p:nvSpPr>
        <p:spPr>
          <a:xfrm>
            <a:off x="4943040" y="2407174"/>
            <a:ext cx="1358569" cy="301233"/>
          </a:xfrm>
          <a:prstGeom prst="roundRect">
            <a:avLst>
              <a:gd name="adj" fmla="val 16667"/>
            </a:avLst>
          </a:prstGeom>
          <a:solidFill>
            <a:schemeClr val="bg2"/>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Controller</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0" name="Rounded Rectangle">
            <a:extLst>
              <a:ext uri="{FF2B5EF4-FFF2-40B4-BE49-F238E27FC236}">
                <a16:creationId xmlns:a16="http://schemas.microsoft.com/office/drawing/2014/main" id="{FDE8BC65-A9CB-7D95-CA11-31A19D3922E9}"/>
              </a:ext>
            </a:extLst>
          </p:cNvPr>
          <p:cNvSpPr/>
          <p:nvPr/>
        </p:nvSpPr>
        <p:spPr>
          <a:xfrm>
            <a:off x="4943039" y="2762326"/>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Service</a:t>
            </a:r>
            <a:endParaRPr kumimoji="0" sz="1600" b="0" i="0" u="none" strike="noStrike" kern="1200" cap="none" spc="0" normalizeH="0" baseline="0" noProof="0" dirty="0">
              <a:ln>
                <a:solidFill>
                  <a:prstClr val="black"/>
                </a:solidFill>
              </a:ln>
              <a:noFill/>
              <a:effectLst/>
              <a:uLnTx/>
              <a:uFillTx/>
              <a:latin typeface="Calibri" panose="020F0502020204030204"/>
              <a:ea typeface="+mn-ea"/>
              <a:cs typeface="+mn-cs"/>
            </a:endParaRPr>
          </a:p>
        </p:txBody>
      </p:sp>
      <p:sp>
        <p:nvSpPr>
          <p:cNvPr id="11" name="Rounded Rectangle">
            <a:extLst>
              <a:ext uri="{FF2B5EF4-FFF2-40B4-BE49-F238E27FC236}">
                <a16:creationId xmlns:a16="http://schemas.microsoft.com/office/drawing/2014/main" id="{09817EAA-491A-5CE1-CC8B-2C490BCA8E72}"/>
              </a:ext>
            </a:extLst>
          </p:cNvPr>
          <p:cNvSpPr/>
          <p:nvPr/>
        </p:nvSpPr>
        <p:spPr>
          <a:xfrm>
            <a:off x="4943038" y="3117478"/>
            <a:ext cx="1358569" cy="301233"/>
          </a:xfrm>
          <a:prstGeom prst="roundRect">
            <a:avLst>
              <a:gd name="adj" fmla="val 16667"/>
            </a:avLst>
          </a:pr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US" sz="1600" b="0" i="0" u="none" strike="noStrike" kern="1200" cap="none" spc="0" normalizeH="0" baseline="0" noProof="0" dirty="0">
                <a:ln>
                  <a:solidFill>
                    <a:prstClr val="black"/>
                  </a:solidFill>
                </a:ln>
                <a:noFill/>
                <a:effectLst/>
                <a:uLnTx/>
                <a:uFillTx/>
                <a:latin typeface="Calibri" panose="020F0502020204030204"/>
                <a:ea typeface="+mn-ea"/>
                <a:cs typeface="+mn-cs"/>
              </a:rPr>
              <a:t>Repository</a:t>
            </a:r>
          </a:p>
        </p:txBody>
      </p:sp>
      <p:sp>
        <p:nvSpPr>
          <p:cNvPr id="7" name="Straight Arrow Connector 13">
            <a:extLst>
              <a:ext uri="{FF2B5EF4-FFF2-40B4-BE49-F238E27FC236}">
                <a16:creationId xmlns:a16="http://schemas.microsoft.com/office/drawing/2014/main" id="{6FD846BF-AE16-0A90-323D-67B690277554}"/>
              </a:ext>
            </a:extLst>
          </p:cNvPr>
          <p:cNvSpPr/>
          <p:nvPr/>
        </p:nvSpPr>
        <p:spPr>
          <a:xfrm>
            <a:off x="2691255" y="2734312"/>
            <a:ext cx="2245435" cy="161352"/>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 name="Freeform 21">
            <a:extLst>
              <a:ext uri="{FF2B5EF4-FFF2-40B4-BE49-F238E27FC236}">
                <a16:creationId xmlns:a16="http://schemas.microsoft.com/office/drawing/2014/main" id="{6193CD24-F4A5-F3BF-4C52-F531658D3C1F}"/>
              </a:ext>
            </a:extLst>
          </p:cNvPr>
          <p:cNvGrpSpPr/>
          <p:nvPr/>
        </p:nvGrpSpPr>
        <p:grpSpPr>
          <a:xfrm>
            <a:off x="7013476" y="1533832"/>
            <a:ext cx="4888473" cy="3510117"/>
            <a:chOff x="-1" y="0"/>
            <a:chExt cx="9776943" cy="7020232"/>
          </a:xfrm>
        </p:grpSpPr>
        <p:sp>
          <p:nvSpPr>
            <p:cNvPr id="5" name="Line">
              <a:extLst>
                <a:ext uri="{FF2B5EF4-FFF2-40B4-BE49-F238E27FC236}">
                  <a16:creationId xmlns:a16="http://schemas.microsoft.com/office/drawing/2014/main" id="{650C7960-6E29-7359-3C81-81EFB6BA0043}"/>
                </a:ext>
              </a:extLst>
            </p:cNvPr>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3"/>
              <a:srcRect/>
              <a:tile tx="0" ty="0" sx="100000" sy="100000" flip="none" algn="tl"/>
            </a:blipFill>
            <a:ln w="25400" cap="flat">
              <a:solidFill>
                <a:srgbClr val="0070C0"/>
              </a:solidFill>
              <a:prstDash val="dash"/>
              <a:miter lim="800000"/>
            </a:ln>
            <a:effectLst/>
          </p:spPr>
          <p:txBody>
            <a:bodyPr wrap="square" lIns="45720" tIns="45720" rIns="45720" bIns="4572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Mo">
              <a:extLst>
                <a:ext uri="{FF2B5EF4-FFF2-40B4-BE49-F238E27FC236}">
                  <a16:creationId xmlns:a16="http://schemas.microsoft.com/office/drawing/2014/main" id="{CA6A0991-39A4-F01F-DCC7-4F2474D58E39}"/>
                </a:ext>
              </a:extLst>
            </p:cNvPr>
            <p:cNvSpPr txBox="1"/>
            <p:nvPr/>
          </p:nvSpPr>
          <p:spPr>
            <a:xfrm>
              <a:off x="104141" y="3279283"/>
              <a:ext cx="9568661" cy="461664"/>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lgn="ct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900" b="0" i="0" u="none" strike="noStrike" kern="1200" cap="none" spc="0" normalizeH="0" baseline="0" noProof="0">
                  <a:ln>
                    <a:noFill/>
                  </a:ln>
                  <a:solidFill>
                    <a:srgbClr val="FFFFFF"/>
                  </a:solidFill>
                  <a:effectLst/>
                  <a:uLnTx/>
                  <a:uFillTx/>
                  <a:latin typeface="Calibri" panose="020F0502020204030204"/>
                  <a:ea typeface="+mn-ea"/>
                  <a:cs typeface="+mn-cs"/>
                </a:rPr>
                <a:t>Mo</a:t>
              </a:r>
            </a:p>
          </p:txBody>
        </p:sp>
      </p:grpSp>
      <p:grpSp>
        <p:nvGrpSpPr>
          <p:cNvPr id="14" name="Group">
            <a:extLst>
              <a:ext uri="{FF2B5EF4-FFF2-40B4-BE49-F238E27FC236}">
                <a16:creationId xmlns:a16="http://schemas.microsoft.com/office/drawing/2014/main" id="{31CC2186-E2F2-DD73-ABC2-C51AB002BE6E}"/>
              </a:ext>
            </a:extLst>
          </p:cNvPr>
          <p:cNvGrpSpPr/>
          <p:nvPr/>
        </p:nvGrpSpPr>
        <p:grpSpPr>
          <a:xfrm>
            <a:off x="8750961" y="1846149"/>
            <a:ext cx="2350566" cy="1832355"/>
            <a:chOff x="0" y="0"/>
            <a:chExt cx="4701130" cy="3664706"/>
          </a:xfrm>
        </p:grpSpPr>
        <p:sp>
          <p:nvSpPr>
            <p:cNvPr id="17" name="Shape">
              <a:extLst>
                <a:ext uri="{FF2B5EF4-FFF2-40B4-BE49-F238E27FC236}">
                  <a16:creationId xmlns:a16="http://schemas.microsoft.com/office/drawing/2014/main" id="{750CD6D2-8416-657E-A162-8ED9AB161F38}"/>
                </a:ext>
              </a:extLst>
            </p:cNvPr>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Shape">
              <a:extLst>
                <a:ext uri="{FF2B5EF4-FFF2-40B4-BE49-F238E27FC236}">
                  <a16:creationId xmlns:a16="http://schemas.microsoft.com/office/drawing/2014/main" id="{DE5AFBAD-DC23-17F5-A821-1947A05861A7}"/>
                </a:ext>
              </a:extLst>
            </p:cNvPr>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8" name="Straight Arrow Connector 8">
            <a:extLst>
              <a:ext uri="{FF2B5EF4-FFF2-40B4-BE49-F238E27FC236}">
                <a16:creationId xmlns:a16="http://schemas.microsoft.com/office/drawing/2014/main" id="{15F968A9-11FB-F279-3800-EC47951C7B40}"/>
              </a:ext>
            </a:extLst>
          </p:cNvPr>
          <p:cNvSpPr/>
          <p:nvPr/>
        </p:nvSpPr>
        <p:spPr>
          <a:xfrm flipV="1">
            <a:off x="6554633" y="2713563"/>
            <a:ext cx="2196328" cy="228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6" name="Can 4">
            <a:extLst>
              <a:ext uri="{FF2B5EF4-FFF2-40B4-BE49-F238E27FC236}">
                <a16:creationId xmlns:a16="http://schemas.microsoft.com/office/drawing/2014/main" id="{2ABC231B-2951-BDCA-F0A0-50E86C20B7C7}"/>
              </a:ext>
            </a:extLst>
          </p:cNvPr>
          <p:cNvGrpSpPr/>
          <p:nvPr/>
        </p:nvGrpSpPr>
        <p:grpSpPr>
          <a:xfrm>
            <a:off x="4725832" y="4263463"/>
            <a:ext cx="1828801" cy="2432307"/>
            <a:chOff x="0" y="-2"/>
            <a:chExt cx="3657600" cy="4864612"/>
          </a:xfrm>
        </p:grpSpPr>
        <p:grpSp>
          <p:nvGrpSpPr>
            <p:cNvPr id="8" name="Group">
              <a:extLst>
                <a:ext uri="{FF2B5EF4-FFF2-40B4-BE49-F238E27FC236}">
                  <a16:creationId xmlns:a16="http://schemas.microsoft.com/office/drawing/2014/main" id="{A609099F-83E9-EC4D-05B9-B75F22F71214}"/>
                </a:ext>
              </a:extLst>
            </p:cNvPr>
            <p:cNvGrpSpPr/>
            <p:nvPr/>
          </p:nvGrpSpPr>
          <p:grpSpPr>
            <a:xfrm>
              <a:off x="0" y="-2"/>
              <a:ext cx="3657600" cy="4864612"/>
              <a:chOff x="0" y="-1"/>
              <a:chExt cx="3657600" cy="4864610"/>
            </a:xfrm>
          </p:grpSpPr>
          <p:sp>
            <p:nvSpPr>
              <p:cNvPr id="21" name="Shape">
                <a:extLst>
                  <a:ext uri="{FF2B5EF4-FFF2-40B4-BE49-F238E27FC236}">
                    <a16:creationId xmlns:a16="http://schemas.microsoft.com/office/drawing/2014/main" id="{3D45DAEB-B98D-033E-2E37-09CC9DE7D087}"/>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a:extLst>
                  <a:ext uri="{FF2B5EF4-FFF2-40B4-BE49-F238E27FC236}">
                    <a16:creationId xmlns:a16="http://schemas.microsoft.com/office/drawing/2014/main" id="{727B4A9A-F14E-7D62-63F9-97A5169A413B}"/>
                  </a:ext>
                </a:extLst>
              </p:cNvPr>
              <p:cNvSpPr/>
              <p:nvPr/>
            </p:nvSpPr>
            <p:spPr>
              <a:xfrm>
                <a:off x="0" y="-1"/>
                <a:ext cx="3657600" cy="914401"/>
              </a:xfrm>
              <a:prstGeom prst="ellipse">
                <a:avLst/>
              </a:prstGeom>
              <a:solidFill>
                <a:srgbClr val="FFFFFF">
                  <a:alpha val="40000"/>
                </a:srgbClr>
              </a:solidFill>
              <a:ln w="12700" cap="flat">
                <a:noFill/>
                <a:miter lim="4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Line">
                <a:extLst>
                  <a:ext uri="{FF2B5EF4-FFF2-40B4-BE49-F238E27FC236}">
                    <a16:creationId xmlns:a16="http://schemas.microsoft.com/office/drawing/2014/main" id="{574B5150-4982-14BB-7765-E73C8831FC0F}"/>
                  </a:ext>
                </a:extLst>
              </p:cNvPr>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solidFill>
                <a:schemeClr val="accent6">
                  <a:lumMod val="20000"/>
                  <a:lumOff val="80000"/>
                </a:schemeClr>
              </a:solidFill>
              <a:ln w="25400" cap="flat">
                <a:solidFill>
                  <a:srgbClr val="0070C0"/>
                </a:solidFill>
                <a:prstDash val="solid"/>
                <a:miter lim="800000"/>
              </a:ln>
              <a:effectLst/>
            </p:spPr>
            <p:txBody>
              <a:bodyPr wrap="square" lIns="45720" tIns="45720" rIns="45720" bIns="4572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6" name="Database">
              <a:extLst>
                <a:ext uri="{FF2B5EF4-FFF2-40B4-BE49-F238E27FC236}">
                  <a16:creationId xmlns:a16="http://schemas.microsoft.com/office/drawing/2014/main" id="{FFB1E2FC-8A60-69F7-74A0-650ECC555B84}"/>
                </a:ext>
              </a:extLst>
            </p:cNvPr>
            <p:cNvSpPr txBox="1"/>
            <p:nvPr/>
          </p:nvSpPr>
          <p:spPr>
            <a:xfrm>
              <a:off x="104140" y="1091247"/>
              <a:ext cx="3449322" cy="313931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lvl1pPr>
                <a:defRPr sz="4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In-memory database, resets after each test</a:t>
              </a: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6" name="Straight Arrow Connector 10">
            <a:extLst>
              <a:ext uri="{FF2B5EF4-FFF2-40B4-BE49-F238E27FC236}">
                <a16:creationId xmlns:a16="http://schemas.microsoft.com/office/drawing/2014/main" id="{20C9F612-6822-66B6-046E-154F97B20371}"/>
              </a:ext>
            </a:extLst>
          </p:cNvPr>
          <p:cNvSpPr/>
          <p:nvPr/>
        </p:nvSpPr>
        <p:spPr>
          <a:xfrm>
            <a:off x="5609968" y="3418711"/>
            <a:ext cx="12357" cy="1145097"/>
          </a:xfrm>
          <a:prstGeom prst="line">
            <a:avLst/>
          </a:prstGeom>
          <a:ln w="127000">
            <a:solidFill>
              <a:schemeClr val="accent1"/>
            </a:solidFill>
            <a:miter/>
            <a:headEnd type="triangle"/>
            <a:tailEnd type="triangle"/>
          </a:ln>
        </p:spPr>
        <p:txBody>
          <a:bodyPr tIns="45720" bIns="4572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8840ACD0-3C4C-B642-0DEE-5368C921BF2A}"/>
              </a:ext>
            </a:extLst>
          </p:cNvPr>
          <p:cNvSpPr/>
          <p:nvPr/>
        </p:nvSpPr>
        <p:spPr>
          <a:xfrm>
            <a:off x="6996852" y="2073446"/>
            <a:ext cx="362958" cy="1477328"/>
          </a:xfrm>
          <a:prstGeom prst="rect">
            <a:avLst/>
          </a:prstGeom>
          <a:solidFill>
            <a:srgbClr val="FF0000"/>
          </a:solidFill>
          <a:ln w="254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Light" panose="020F0302020204030204"/>
              <a:ea typeface="+mn-ea"/>
              <a:cs typeface="+mn-cs"/>
              <a:sym typeface="Calibri"/>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Light" panose="020F0302020204030204"/>
              <a:ea typeface="+mn-ea"/>
              <a:cs typeface="+mn-cs"/>
              <a:sym typeface="Calibri"/>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Light" panose="020F0302020204030204"/>
              <a:ea typeface="+mn-ea"/>
              <a:cs typeface="+mn-cs"/>
              <a:sym typeface="Calibri"/>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Light" panose="020F0302020204030204"/>
              <a:ea typeface="+mn-ea"/>
              <a:cs typeface="+mn-cs"/>
              <a:sym typeface="Calibri"/>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Light" panose="020F0302020204030204"/>
              <a:ea typeface="+mn-ea"/>
              <a:cs typeface="+mn-cs"/>
              <a:sym typeface="Calibri"/>
            </a:endParaRPr>
          </a:p>
        </p:txBody>
      </p:sp>
      <p:sp>
        <p:nvSpPr>
          <p:cNvPr id="19" name="Network…">
            <a:extLst>
              <a:ext uri="{FF2B5EF4-FFF2-40B4-BE49-F238E27FC236}">
                <a16:creationId xmlns:a16="http://schemas.microsoft.com/office/drawing/2014/main" id="{A4D0A170-4839-ABC9-B011-9E9CCCC0DF0E}"/>
              </a:ext>
            </a:extLst>
          </p:cNvPr>
          <p:cNvSpPr txBox="1"/>
          <p:nvPr/>
        </p:nvSpPr>
        <p:spPr>
          <a:xfrm>
            <a:off x="8999178" y="2340284"/>
            <a:ext cx="2025043" cy="830997"/>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20" tIns="45720" rIns="45720" bIns="45720" numCol="1"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4800"/>
            </a:pPr>
            <a:r>
              <a:rPr kumimoji="0" sz="2400" b="0" i="0" u="none" strike="noStrike" kern="1200" cap="none" spc="0" normalizeH="0" baseline="0" noProof="0">
                <a:ln>
                  <a:noFill/>
                </a:ln>
                <a:solidFill>
                  <a:prstClr val="black"/>
                </a:solidFill>
                <a:effectLst/>
                <a:uLnTx/>
                <a:uFillTx/>
                <a:latin typeface="Calibri" panose="020F0502020204030204"/>
                <a:ea typeface="+mn-ea"/>
                <a:cs typeface="+mn-cs"/>
              </a:rPr>
              <a:t>Network</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Time, Randomness</a:t>
            </a:r>
            <a:endParaRPr kumimoji="0"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159009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spPr>
      <a:bodyPr rtlCol="0" anchor="ctr"/>
      <a:lstStyle>
        <a:defPPr algn="ctr">
          <a:defRPr sz="24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7893ce20-a697-4fd6-a4da-14011f6a471d}" enabled="1" method="Standard" siteId="{a8eec281-aaa3-4dae-ac9b-9a398b9215e7}" contentBits="0" removed="0"/>
</clbl:labelList>
</file>

<file path=docProps/app.xml><?xml version="1.0" encoding="utf-8"?>
<Properties xmlns="http://schemas.openxmlformats.org/officeDocument/2006/extended-properties" xmlns:vt="http://schemas.openxmlformats.org/officeDocument/2006/docPropsVTypes">
  <TotalTime>2</TotalTime>
  <Words>2687</Words>
  <Application>Microsoft Macintosh PowerPoint</Application>
  <PresentationFormat>Widescreen</PresentationFormat>
  <Paragraphs>278</Paragraphs>
  <Slides>22</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22</vt:i4>
      </vt:variant>
    </vt:vector>
  </HeadingPairs>
  <TitlesOfParts>
    <vt:vector size="36" baseType="lpstr">
      <vt:lpstr>Aptos</vt:lpstr>
      <vt:lpstr>Arial</vt:lpstr>
      <vt:lpstr>Avenir Next Medium</vt:lpstr>
      <vt:lpstr>Avenir Next Regular</vt:lpstr>
      <vt:lpstr>Calibri</vt:lpstr>
      <vt:lpstr>Calibri Light</vt:lpstr>
      <vt:lpstr>Chalkboard SE Regular</vt:lpstr>
      <vt:lpstr>Helvetica Light</vt:lpstr>
      <vt:lpstr>Helvetica Neue</vt:lpstr>
      <vt:lpstr>Helvetica Neue Medium</vt:lpstr>
      <vt:lpstr>Ink Free</vt:lpstr>
      <vt:lpstr>Menlo</vt:lpstr>
      <vt:lpstr>Verdana</vt:lpstr>
      <vt:lpstr>1_Office Theme</vt:lpstr>
      <vt:lpstr>CS 4530: Fundamentals of Software Engineering Lesson 2.5 Testing Integrated Software Systems</vt:lpstr>
      <vt:lpstr>Software interacts with an environment</vt:lpstr>
      <vt:lpstr>Remove unnecessary parts of environment</vt:lpstr>
      <vt:lpstr>Test the appropriate connection points</vt:lpstr>
      <vt:lpstr>Test the appropriate connection points</vt:lpstr>
      <vt:lpstr>Test the appropriate connection points</vt:lpstr>
      <vt:lpstr>Test the appropriate connection points</vt:lpstr>
      <vt:lpstr>Control easy-to-control parts of environment</vt:lpstr>
      <vt:lpstr>Hijack hard-to-control parts of environment</vt:lpstr>
      <vt:lpstr>Break for live coding</vt:lpstr>
      <vt:lpstr>Test Doubles</vt:lpstr>
      <vt:lpstr>Test Doubles Have Weaknesses</vt:lpstr>
      <vt:lpstr>Break for more live coding</vt:lpstr>
      <vt:lpstr>What’s the endgame here?</vt:lpstr>
      <vt:lpstr>But some bugs are observable only when multiple components interact.</vt:lpstr>
      <vt:lpstr>Integration tests may be larger, even enormous</vt:lpstr>
      <vt:lpstr>Integration tests can be done in many ways</vt:lpstr>
      <vt:lpstr>How big is my test? Google’s Classification</vt:lpstr>
      <vt:lpstr>Testing Distribution (How much of each kind of testing we should do?)</vt:lpstr>
      <vt:lpstr>Integration Tests can be Flaky</vt:lpstr>
      <vt:lpstr>Flaky Test Example: Async/Wait</vt:lpstr>
      <vt:lpstr>We make flaky tests anyway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Simmons, Rob</dc:creator>
  <cp:lastModifiedBy>Simmons, Rob</cp:lastModifiedBy>
  <cp:revision>1</cp:revision>
  <dcterms:created xsi:type="dcterms:W3CDTF">2025-05-27T01:13:39Z</dcterms:created>
  <dcterms:modified xsi:type="dcterms:W3CDTF">2025-05-27T01:16:32Z</dcterms:modified>
</cp:coreProperties>
</file>